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5" r:id="rId5"/>
    <p:sldId id="269" r:id="rId6"/>
    <p:sldId id="266" r:id="rId7"/>
    <p:sldId id="270" r:id="rId8"/>
    <p:sldId id="267" r:id="rId9"/>
    <p:sldId id="277" r:id="rId10"/>
    <p:sldId id="271" r:id="rId11"/>
    <p:sldId id="268" r:id="rId12"/>
    <p:sldId id="278" r:id="rId13"/>
    <p:sldId id="262" r:id="rId14"/>
    <p:sldId id="272" r:id="rId15"/>
    <p:sldId id="273" r:id="rId1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25"/>
  </p:normalViewPr>
  <p:slideViewPr>
    <p:cSldViewPr>
      <p:cViewPr varScale="1">
        <p:scale>
          <a:sx n="77" d="100"/>
          <a:sy n="77" d="100"/>
        </p:scale>
        <p:origin x="680"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C3F948-A0B6-46A8-8539-920981929825}"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65F05AF7-C10D-4B59-BEA2-E193FF4F177C}">
      <dgm:prSet/>
      <dgm:spPr/>
      <dgm:t>
        <a:bodyPr/>
        <a:lstStyle/>
        <a:p>
          <a:r>
            <a:rPr lang="en-IN" b="1" dirty="0"/>
            <a:t>Steps:</a:t>
          </a:r>
          <a:endParaRPr lang="en-US" dirty="0"/>
        </a:p>
      </dgm:t>
    </dgm:pt>
    <dgm:pt modelId="{BD8A3236-D878-43CA-A954-C0C97F8B2A9A}" type="parTrans" cxnId="{8FCD8AA7-EADB-46B1-8092-B14985799985}">
      <dgm:prSet/>
      <dgm:spPr/>
      <dgm:t>
        <a:bodyPr/>
        <a:lstStyle/>
        <a:p>
          <a:endParaRPr lang="en-US"/>
        </a:p>
      </dgm:t>
    </dgm:pt>
    <dgm:pt modelId="{8788D93D-B899-411D-80EA-07B9D44866C2}" type="sibTrans" cxnId="{8FCD8AA7-EADB-46B1-8092-B14985799985}">
      <dgm:prSet/>
      <dgm:spPr/>
      <dgm:t>
        <a:bodyPr/>
        <a:lstStyle/>
        <a:p>
          <a:endParaRPr lang="en-US"/>
        </a:p>
      </dgm:t>
    </dgm:pt>
    <dgm:pt modelId="{5CE548A2-64CF-4E54-B34D-17D405DA6FD5}">
      <dgm:prSet/>
      <dgm:spPr/>
      <dgm:t>
        <a:bodyPr/>
        <a:lstStyle/>
        <a:p>
          <a:r>
            <a:rPr lang="en-IN" dirty="0"/>
            <a:t>Applied PCA for dimensionality reduction (95% variance retained).</a:t>
          </a:r>
          <a:endParaRPr lang="en-US" dirty="0"/>
        </a:p>
      </dgm:t>
    </dgm:pt>
    <dgm:pt modelId="{12FC7F73-C088-47AA-B272-9E140C55707F}" type="parTrans" cxnId="{58A6D52E-3FF3-4786-AEBF-277E75AB97F5}">
      <dgm:prSet/>
      <dgm:spPr/>
      <dgm:t>
        <a:bodyPr/>
        <a:lstStyle/>
        <a:p>
          <a:endParaRPr lang="en-US"/>
        </a:p>
      </dgm:t>
    </dgm:pt>
    <dgm:pt modelId="{46B0F7C6-869B-480E-B8C2-E4570806A153}" type="sibTrans" cxnId="{58A6D52E-3FF3-4786-AEBF-277E75AB97F5}">
      <dgm:prSet/>
      <dgm:spPr/>
      <dgm:t>
        <a:bodyPr/>
        <a:lstStyle/>
        <a:p>
          <a:endParaRPr lang="en-US"/>
        </a:p>
      </dgm:t>
    </dgm:pt>
    <dgm:pt modelId="{7171D1AA-33AE-40D9-82EF-3BB57AFF9858}">
      <dgm:prSet/>
      <dgm:spPr/>
      <dgm:t>
        <a:bodyPr/>
        <a:lstStyle/>
        <a:p>
          <a:r>
            <a:rPr lang="en-IN" dirty="0"/>
            <a:t>Determined optimal clusters using the Elbow Method (k=3).</a:t>
          </a:r>
          <a:endParaRPr lang="en-US" dirty="0"/>
        </a:p>
      </dgm:t>
    </dgm:pt>
    <dgm:pt modelId="{34DAC6F2-789C-4CD9-BF4B-8C688DB1F211}" type="parTrans" cxnId="{04076EB6-8818-48D5-BF50-314B13DE20BF}">
      <dgm:prSet/>
      <dgm:spPr/>
      <dgm:t>
        <a:bodyPr/>
        <a:lstStyle/>
        <a:p>
          <a:endParaRPr lang="en-US"/>
        </a:p>
      </dgm:t>
    </dgm:pt>
    <dgm:pt modelId="{D847EF9B-787D-430E-816E-4245E6A20751}" type="sibTrans" cxnId="{04076EB6-8818-48D5-BF50-314B13DE20BF}">
      <dgm:prSet/>
      <dgm:spPr/>
      <dgm:t>
        <a:bodyPr/>
        <a:lstStyle/>
        <a:p>
          <a:endParaRPr lang="en-US"/>
        </a:p>
      </dgm:t>
    </dgm:pt>
    <dgm:pt modelId="{2C4B2A0A-1C9D-48EC-B204-17C6E0FC5EA6}">
      <dgm:prSet/>
      <dgm:spPr/>
      <dgm:t>
        <a:bodyPr/>
        <a:lstStyle/>
        <a:p>
          <a:r>
            <a:rPr lang="en-IN" b="1"/>
            <a:t>Purpose:</a:t>
          </a:r>
          <a:endParaRPr lang="en-US"/>
        </a:p>
      </dgm:t>
    </dgm:pt>
    <dgm:pt modelId="{3D4E228D-1BDD-418D-AA36-1E6EBB7E36D1}" type="parTrans" cxnId="{F3984A0B-A9B3-4A45-AA56-02EF651BB9E4}">
      <dgm:prSet/>
      <dgm:spPr/>
      <dgm:t>
        <a:bodyPr/>
        <a:lstStyle/>
        <a:p>
          <a:endParaRPr lang="en-US"/>
        </a:p>
      </dgm:t>
    </dgm:pt>
    <dgm:pt modelId="{DCB5330B-46DD-4D03-B49B-A7BE49E851F6}" type="sibTrans" cxnId="{F3984A0B-A9B3-4A45-AA56-02EF651BB9E4}">
      <dgm:prSet/>
      <dgm:spPr/>
      <dgm:t>
        <a:bodyPr/>
        <a:lstStyle/>
        <a:p>
          <a:endParaRPr lang="en-US"/>
        </a:p>
      </dgm:t>
    </dgm:pt>
    <dgm:pt modelId="{7F37DE9A-6999-4668-8B87-F23285DFF8E8}">
      <dgm:prSet/>
      <dgm:spPr/>
      <dgm:t>
        <a:bodyPr/>
        <a:lstStyle/>
        <a:p>
          <a:r>
            <a:rPr lang="en-IN"/>
            <a:t>Segment customers into groups based on spending behavior.</a:t>
          </a:r>
          <a:endParaRPr lang="en-US"/>
        </a:p>
      </dgm:t>
    </dgm:pt>
    <dgm:pt modelId="{008073CA-8964-43DA-B7FC-D14D8F325E28}" type="parTrans" cxnId="{D05C08F9-1FB7-4538-95AB-E44488E6CD28}">
      <dgm:prSet/>
      <dgm:spPr/>
      <dgm:t>
        <a:bodyPr/>
        <a:lstStyle/>
        <a:p>
          <a:endParaRPr lang="en-US"/>
        </a:p>
      </dgm:t>
    </dgm:pt>
    <dgm:pt modelId="{810F1E7A-233A-4440-9670-AD8869FA14EB}" type="sibTrans" cxnId="{D05C08F9-1FB7-4538-95AB-E44488E6CD28}">
      <dgm:prSet/>
      <dgm:spPr/>
      <dgm:t>
        <a:bodyPr/>
        <a:lstStyle/>
        <a:p>
          <a:endParaRPr lang="en-US"/>
        </a:p>
      </dgm:t>
    </dgm:pt>
    <dgm:pt modelId="{D55ACDE7-0623-4909-A977-2226F9AA3510}">
      <dgm:prSet/>
      <dgm:spPr/>
      <dgm:t>
        <a:bodyPr/>
        <a:lstStyle/>
        <a:p>
          <a:r>
            <a:rPr lang="en-IN" b="1"/>
            <a:t>Results:</a:t>
          </a:r>
          <a:endParaRPr lang="en-US"/>
        </a:p>
      </dgm:t>
    </dgm:pt>
    <dgm:pt modelId="{F0D1BF62-7A00-4EC3-9E39-3148D61B3512}" type="parTrans" cxnId="{F5093A6B-3954-4B76-9C81-D5F2683B3F53}">
      <dgm:prSet/>
      <dgm:spPr/>
      <dgm:t>
        <a:bodyPr/>
        <a:lstStyle/>
        <a:p>
          <a:endParaRPr lang="en-US"/>
        </a:p>
      </dgm:t>
    </dgm:pt>
    <dgm:pt modelId="{DD54F6D2-6B11-40CD-B4CA-95A1866C932F}" type="sibTrans" cxnId="{F5093A6B-3954-4B76-9C81-D5F2683B3F53}">
      <dgm:prSet/>
      <dgm:spPr/>
      <dgm:t>
        <a:bodyPr/>
        <a:lstStyle/>
        <a:p>
          <a:endParaRPr lang="en-US"/>
        </a:p>
      </dgm:t>
    </dgm:pt>
    <dgm:pt modelId="{3273D2D2-25CF-48ED-AAE3-CFFBAD659D38}">
      <dgm:prSet/>
      <dgm:spPr/>
      <dgm:t>
        <a:bodyPr/>
        <a:lstStyle/>
        <a:p>
          <a:r>
            <a:rPr lang="en-IN"/>
            <a:t>Three clusters identified:</a:t>
          </a:r>
          <a:endParaRPr lang="en-US"/>
        </a:p>
      </dgm:t>
    </dgm:pt>
    <dgm:pt modelId="{69EB26FD-6E0B-4954-9B12-E4673653C23E}" type="parTrans" cxnId="{84BFB831-374C-4D59-A377-9A691D4471DD}">
      <dgm:prSet/>
      <dgm:spPr/>
      <dgm:t>
        <a:bodyPr/>
        <a:lstStyle/>
        <a:p>
          <a:endParaRPr lang="en-US"/>
        </a:p>
      </dgm:t>
    </dgm:pt>
    <dgm:pt modelId="{B6B97412-2CF0-4102-99D6-875E1E9B02F1}" type="sibTrans" cxnId="{84BFB831-374C-4D59-A377-9A691D4471DD}">
      <dgm:prSet/>
      <dgm:spPr/>
      <dgm:t>
        <a:bodyPr/>
        <a:lstStyle/>
        <a:p>
          <a:endParaRPr lang="en-US"/>
        </a:p>
      </dgm:t>
    </dgm:pt>
    <dgm:pt modelId="{14A97578-F4C0-4C3B-907D-E189151FFF4A}">
      <dgm:prSet/>
      <dgm:spPr/>
      <dgm:t>
        <a:bodyPr/>
        <a:lstStyle/>
        <a:p>
          <a:r>
            <a:rPr lang="en-IN"/>
            <a:t>High Spenders</a:t>
          </a:r>
          <a:endParaRPr lang="en-US"/>
        </a:p>
      </dgm:t>
    </dgm:pt>
    <dgm:pt modelId="{19C1BF69-3181-4E55-83F9-DD93A589766E}" type="parTrans" cxnId="{344D3031-04D1-421C-B1CB-5167D5F68DF2}">
      <dgm:prSet/>
      <dgm:spPr/>
      <dgm:t>
        <a:bodyPr/>
        <a:lstStyle/>
        <a:p>
          <a:endParaRPr lang="en-US"/>
        </a:p>
      </dgm:t>
    </dgm:pt>
    <dgm:pt modelId="{D2557E6D-F075-4A63-B589-3EFA0A5AD9E3}" type="sibTrans" cxnId="{344D3031-04D1-421C-B1CB-5167D5F68DF2}">
      <dgm:prSet/>
      <dgm:spPr/>
      <dgm:t>
        <a:bodyPr/>
        <a:lstStyle/>
        <a:p>
          <a:endParaRPr lang="en-US"/>
        </a:p>
      </dgm:t>
    </dgm:pt>
    <dgm:pt modelId="{CA1A21EC-E3F2-4211-924E-3AAC3656A119}">
      <dgm:prSet/>
      <dgm:spPr/>
      <dgm:t>
        <a:bodyPr/>
        <a:lstStyle/>
        <a:p>
          <a:r>
            <a:rPr lang="en-IN"/>
            <a:t>Moderate Spenders</a:t>
          </a:r>
          <a:endParaRPr lang="en-US"/>
        </a:p>
      </dgm:t>
    </dgm:pt>
    <dgm:pt modelId="{7349084E-9363-44B6-846D-199D09692B4A}" type="parTrans" cxnId="{327AC9AB-C16E-4720-83A5-3543646F0167}">
      <dgm:prSet/>
      <dgm:spPr/>
      <dgm:t>
        <a:bodyPr/>
        <a:lstStyle/>
        <a:p>
          <a:endParaRPr lang="en-US"/>
        </a:p>
      </dgm:t>
    </dgm:pt>
    <dgm:pt modelId="{9634286F-9F09-46AF-96B8-4A5B17A001AE}" type="sibTrans" cxnId="{327AC9AB-C16E-4720-83A5-3543646F0167}">
      <dgm:prSet/>
      <dgm:spPr/>
      <dgm:t>
        <a:bodyPr/>
        <a:lstStyle/>
        <a:p>
          <a:endParaRPr lang="en-US"/>
        </a:p>
      </dgm:t>
    </dgm:pt>
    <dgm:pt modelId="{216A887B-088F-4482-B007-076F6CC74D1D}">
      <dgm:prSet/>
      <dgm:spPr/>
      <dgm:t>
        <a:bodyPr/>
        <a:lstStyle/>
        <a:p>
          <a:r>
            <a:rPr lang="en-IN"/>
            <a:t>Low Spenders</a:t>
          </a:r>
          <a:endParaRPr lang="en-US"/>
        </a:p>
      </dgm:t>
    </dgm:pt>
    <dgm:pt modelId="{4918D873-4466-4669-BDCE-90339E6191EF}" type="parTrans" cxnId="{859E1129-04BF-4A2B-9A11-19F9B5A3C605}">
      <dgm:prSet/>
      <dgm:spPr/>
      <dgm:t>
        <a:bodyPr/>
        <a:lstStyle/>
        <a:p>
          <a:endParaRPr lang="en-US"/>
        </a:p>
      </dgm:t>
    </dgm:pt>
    <dgm:pt modelId="{20201336-EC7B-40B7-AAA1-69DE4A7295D1}" type="sibTrans" cxnId="{859E1129-04BF-4A2B-9A11-19F9B5A3C605}">
      <dgm:prSet/>
      <dgm:spPr/>
      <dgm:t>
        <a:bodyPr/>
        <a:lstStyle/>
        <a:p>
          <a:endParaRPr lang="en-US"/>
        </a:p>
      </dgm:t>
    </dgm:pt>
    <dgm:pt modelId="{FB5EC744-3B26-4F0C-A076-DD2319C03B63}">
      <dgm:prSet/>
      <dgm:spPr/>
      <dgm:t>
        <a:bodyPr/>
        <a:lstStyle/>
        <a:p>
          <a:r>
            <a:rPr lang="en-IN" b="1"/>
            <a:t>Visualization:</a:t>
          </a:r>
          <a:endParaRPr lang="en-US"/>
        </a:p>
      </dgm:t>
    </dgm:pt>
    <dgm:pt modelId="{FCA69725-F831-4519-9A6A-F5A44EF91E41}" type="parTrans" cxnId="{A7EDD00E-026C-4772-A4B3-E426B45C7208}">
      <dgm:prSet/>
      <dgm:spPr/>
      <dgm:t>
        <a:bodyPr/>
        <a:lstStyle/>
        <a:p>
          <a:endParaRPr lang="en-US"/>
        </a:p>
      </dgm:t>
    </dgm:pt>
    <dgm:pt modelId="{96C9B271-C921-4A95-B680-58F64271FBDA}" type="sibTrans" cxnId="{A7EDD00E-026C-4772-A4B3-E426B45C7208}">
      <dgm:prSet/>
      <dgm:spPr/>
      <dgm:t>
        <a:bodyPr/>
        <a:lstStyle/>
        <a:p>
          <a:endParaRPr lang="en-US"/>
        </a:p>
      </dgm:t>
    </dgm:pt>
    <dgm:pt modelId="{7176433B-E2D7-43EE-BBCE-2873027CCC81}">
      <dgm:prSet/>
      <dgm:spPr/>
      <dgm:t>
        <a:bodyPr/>
        <a:lstStyle/>
        <a:p>
          <a:r>
            <a:rPr lang="en-IN"/>
            <a:t>PCA Scatterplot with Clusters</a:t>
          </a:r>
          <a:endParaRPr lang="en-US"/>
        </a:p>
      </dgm:t>
    </dgm:pt>
    <dgm:pt modelId="{3A5E7693-4687-46EF-8592-63993A45C6C2}" type="parTrans" cxnId="{EE3715C6-632C-43BC-A353-DBF1ADCBE3B9}">
      <dgm:prSet/>
      <dgm:spPr/>
      <dgm:t>
        <a:bodyPr/>
        <a:lstStyle/>
        <a:p>
          <a:endParaRPr lang="en-US"/>
        </a:p>
      </dgm:t>
    </dgm:pt>
    <dgm:pt modelId="{7C1BC525-C029-4927-9FB7-058AC0F15D98}" type="sibTrans" cxnId="{EE3715C6-632C-43BC-A353-DBF1ADCBE3B9}">
      <dgm:prSet/>
      <dgm:spPr/>
      <dgm:t>
        <a:bodyPr/>
        <a:lstStyle/>
        <a:p>
          <a:endParaRPr lang="en-US"/>
        </a:p>
      </dgm:t>
    </dgm:pt>
    <dgm:pt modelId="{12111E5A-A701-2B4F-BD52-E98B7592C062}" type="pres">
      <dgm:prSet presAssocID="{7AC3F948-A0B6-46A8-8539-920981929825}" presName="Name0" presStyleCnt="0">
        <dgm:presLayoutVars>
          <dgm:dir/>
          <dgm:animLvl val="lvl"/>
          <dgm:resizeHandles val="exact"/>
        </dgm:presLayoutVars>
      </dgm:prSet>
      <dgm:spPr/>
    </dgm:pt>
    <dgm:pt modelId="{78ACC084-8DD1-9642-B1E3-A102A8B9E7C4}" type="pres">
      <dgm:prSet presAssocID="{65F05AF7-C10D-4B59-BEA2-E193FF4F177C}" presName="composite" presStyleCnt="0"/>
      <dgm:spPr/>
    </dgm:pt>
    <dgm:pt modelId="{90F271A9-9582-674B-B620-3C9772374227}" type="pres">
      <dgm:prSet presAssocID="{65F05AF7-C10D-4B59-BEA2-E193FF4F177C}" presName="parTx" presStyleLbl="alignNode1" presStyleIdx="0" presStyleCnt="4">
        <dgm:presLayoutVars>
          <dgm:chMax val="0"/>
          <dgm:chPref val="0"/>
          <dgm:bulletEnabled val="1"/>
        </dgm:presLayoutVars>
      </dgm:prSet>
      <dgm:spPr/>
    </dgm:pt>
    <dgm:pt modelId="{08C3BB1C-7D3E-8B4E-BE69-34C5FECA5AB1}" type="pres">
      <dgm:prSet presAssocID="{65F05AF7-C10D-4B59-BEA2-E193FF4F177C}" presName="desTx" presStyleLbl="alignAccFollowNode1" presStyleIdx="0" presStyleCnt="4">
        <dgm:presLayoutVars>
          <dgm:bulletEnabled val="1"/>
        </dgm:presLayoutVars>
      </dgm:prSet>
      <dgm:spPr/>
    </dgm:pt>
    <dgm:pt modelId="{81693C84-E3F8-2C40-8EB5-18B968C796ED}" type="pres">
      <dgm:prSet presAssocID="{8788D93D-B899-411D-80EA-07B9D44866C2}" presName="space" presStyleCnt="0"/>
      <dgm:spPr/>
    </dgm:pt>
    <dgm:pt modelId="{BAF1A668-5DBC-3C45-84A6-CF1483AEC9A2}" type="pres">
      <dgm:prSet presAssocID="{2C4B2A0A-1C9D-48EC-B204-17C6E0FC5EA6}" presName="composite" presStyleCnt="0"/>
      <dgm:spPr/>
    </dgm:pt>
    <dgm:pt modelId="{32255436-71AC-3B40-A8A9-E15E8487C7E5}" type="pres">
      <dgm:prSet presAssocID="{2C4B2A0A-1C9D-48EC-B204-17C6E0FC5EA6}" presName="parTx" presStyleLbl="alignNode1" presStyleIdx="1" presStyleCnt="4">
        <dgm:presLayoutVars>
          <dgm:chMax val="0"/>
          <dgm:chPref val="0"/>
          <dgm:bulletEnabled val="1"/>
        </dgm:presLayoutVars>
      </dgm:prSet>
      <dgm:spPr/>
    </dgm:pt>
    <dgm:pt modelId="{0BD04856-50B8-6B43-9A41-0C3BDCB05BDB}" type="pres">
      <dgm:prSet presAssocID="{2C4B2A0A-1C9D-48EC-B204-17C6E0FC5EA6}" presName="desTx" presStyleLbl="alignAccFollowNode1" presStyleIdx="1" presStyleCnt="4">
        <dgm:presLayoutVars>
          <dgm:bulletEnabled val="1"/>
        </dgm:presLayoutVars>
      </dgm:prSet>
      <dgm:spPr/>
    </dgm:pt>
    <dgm:pt modelId="{A9860BF2-69A9-B348-90B0-92DE5912C6D5}" type="pres">
      <dgm:prSet presAssocID="{DCB5330B-46DD-4D03-B49B-A7BE49E851F6}" presName="space" presStyleCnt="0"/>
      <dgm:spPr/>
    </dgm:pt>
    <dgm:pt modelId="{FEDE1547-87AB-6F4A-88B7-29D83466D5AA}" type="pres">
      <dgm:prSet presAssocID="{D55ACDE7-0623-4909-A977-2226F9AA3510}" presName="composite" presStyleCnt="0"/>
      <dgm:spPr/>
    </dgm:pt>
    <dgm:pt modelId="{AA1B24C2-7CC0-1749-A798-08C6C92A23CC}" type="pres">
      <dgm:prSet presAssocID="{D55ACDE7-0623-4909-A977-2226F9AA3510}" presName="parTx" presStyleLbl="alignNode1" presStyleIdx="2" presStyleCnt="4">
        <dgm:presLayoutVars>
          <dgm:chMax val="0"/>
          <dgm:chPref val="0"/>
          <dgm:bulletEnabled val="1"/>
        </dgm:presLayoutVars>
      </dgm:prSet>
      <dgm:spPr/>
    </dgm:pt>
    <dgm:pt modelId="{7AA829E3-3BA1-CC42-B232-7B6FEB083101}" type="pres">
      <dgm:prSet presAssocID="{D55ACDE7-0623-4909-A977-2226F9AA3510}" presName="desTx" presStyleLbl="alignAccFollowNode1" presStyleIdx="2" presStyleCnt="4">
        <dgm:presLayoutVars>
          <dgm:bulletEnabled val="1"/>
        </dgm:presLayoutVars>
      </dgm:prSet>
      <dgm:spPr/>
    </dgm:pt>
    <dgm:pt modelId="{6D008FF3-C0B2-B842-9DF2-21817FA38F03}" type="pres">
      <dgm:prSet presAssocID="{DD54F6D2-6B11-40CD-B4CA-95A1866C932F}" presName="space" presStyleCnt="0"/>
      <dgm:spPr/>
    </dgm:pt>
    <dgm:pt modelId="{25D2F7E3-14F9-4F45-8284-568F17246535}" type="pres">
      <dgm:prSet presAssocID="{FB5EC744-3B26-4F0C-A076-DD2319C03B63}" presName="composite" presStyleCnt="0"/>
      <dgm:spPr/>
    </dgm:pt>
    <dgm:pt modelId="{34527F16-575D-B44B-893C-634F8D7D1CCE}" type="pres">
      <dgm:prSet presAssocID="{FB5EC744-3B26-4F0C-A076-DD2319C03B63}" presName="parTx" presStyleLbl="alignNode1" presStyleIdx="3" presStyleCnt="4">
        <dgm:presLayoutVars>
          <dgm:chMax val="0"/>
          <dgm:chPref val="0"/>
          <dgm:bulletEnabled val="1"/>
        </dgm:presLayoutVars>
      </dgm:prSet>
      <dgm:spPr/>
    </dgm:pt>
    <dgm:pt modelId="{BAE6B4F3-A875-5A48-919B-6923DBCA95EF}" type="pres">
      <dgm:prSet presAssocID="{FB5EC744-3B26-4F0C-A076-DD2319C03B63}" presName="desTx" presStyleLbl="alignAccFollowNode1" presStyleIdx="3" presStyleCnt="4">
        <dgm:presLayoutVars>
          <dgm:bulletEnabled val="1"/>
        </dgm:presLayoutVars>
      </dgm:prSet>
      <dgm:spPr/>
    </dgm:pt>
  </dgm:ptLst>
  <dgm:cxnLst>
    <dgm:cxn modelId="{C8CF1B01-FE9E-954A-9FD7-42312A784259}" type="presOf" srcId="{14A97578-F4C0-4C3B-907D-E189151FFF4A}" destId="{7AA829E3-3BA1-CC42-B232-7B6FEB083101}" srcOrd="0" destOrd="1" presId="urn:microsoft.com/office/officeart/2005/8/layout/hList1"/>
    <dgm:cxn modelId="{F3984A0B-A9B3-4A45-AA56-02EF651BB9E4}" srcId="{7AC3F948-A0B6-46A8-8539-920981929825}" destId="{2C4B2A0A-1C9D-48EC-B204-17C6E0FC5EA6}" srcOrd="1" destOrd="0" parTransId="{3D4E228D-1BDD-418D-AA36-1E6EBB7E36D1}" sibTransId="{DCB5330B-46DD-4D03-B49B-A7BE49E851F6}"/>
    <dgm:cxn modelId="{A7EDD00E-026C-4772-A4B3-E426B45C7208}" srcId="{7AC3F948-A0B6-46A8-8539-920981929825}" destId="{FB5EC744-3B26-4F0C-A076-DD2319C03B63}" srcOrd="3" destOrd="0" parTransId="{FCA69725-F831-4519-9A6A-F5A44EF91E41}" sibTransId="{96C9B271-C921-4A95-B680-58F64271FBDA}"/>
    <dgm:cxn modelId="{DB758627-47B6-F446-8D03-23D44AAB03DF}" type="presOf" srcId="{7176433B-E2D7-43EE-BBCE-2873027CCC81}" destId="{BAE6B4F3-A875-5A48-919B-6923DBCA95EF}" srcOrd="0" destOrd="0" presId="urn:microsoft.com/office/officeart/2005/8/layout/hList1"/>
    <dgm:cxn modelId="{859E1129-04BF-4A2B-9A11-19F9B5A3C605}" srcId="{3273D2D2-25CF-48ED-AAE3-CFFBAD659D38}" destId="{216A887B-088F-4482-B007-076F6CC74D1D}" srcOrd="2" destOrd="0" parTransId="{4918D873-4466-4669-BDCE-90339E6191EF}" sibTransId="{20201336-EC7B-40B7-AAA1-69DE4A7295D1}"/>
    <dgm:cxn modelId="{C5D8C029-5C6A-8A4A-8F2B-5B6DD11FA999}" type="presOf" srcId="{CA1A21EC-E3F2-4211-924E-3AAC3656A119}" destId="{7AA829E3-3BA1-CC42-B232-7B6FEB083101}" srcOrd="0" destOrd="2" presId="urn:microsoft.com/office/officeart/2005/8/layout/hList1"/>
    <dgm:cxn modelId="{98AF552E-5C2E-9746-A4CC-2D792FDA7362}" type="presOf" srcId="{FB5EC744-3B26-4F0C-A076-DD2319C03B63}" destId="{34527F16-575D-B44B-893C-634F8D7D1CCE}" srcOrd="0" destOrd="0" presId="urn:microsoft.com/office/officeart/2005/8/layout/hList1"/>
    <dgm:cxn modelId="{58A6D52E-3FF3-4786-AEBF-277E75AB97F5}" srcId="{65F05AF7-C10D-4B59-BEA2-E193FF4F177C}" destId="{5CE548A2-64CF-4E54-B34D-17D405DA6FD5}" srcOrd="0" destOrd="0" parTransId="{12FC7F73-C088-47AA-B272-9E140C55707F}" sibTransId="{46B0F7C6-869B-480E-B8C2-E4570806A153}"/>
    <dgm:cxn modelId="{344D3031-04D1-421C-B1CB-5167D5F68DF2}" srcId="{3273D2D2-25CF-48ED-AAE3-CFFBAD659D38}" destId="{14A97578-F4C0-4C3B-907D-E189151FFF4A}" srcOrd="0" destOrd="0" parTransId="{19C1BF69-3181-4E55-83F9-DD93A589766E}" sibTransId="{D2557E6D-F075-4A63-B589-3EFA0A5AD9E3}"/>
    <dgm:cxn modelId="{84BFB831-374C-4D59-A377-9A691D4471DD}" srcId="{D55ACDE7-0623-4909-A977-2226F9AA3510}" destId="{3273D2D2-25CF-48ED-AAE3-CFFBAD659D38}" srcOrd="0" destOrd="0" parTransId="{69EB26FD-6E0B-4954-9B12-E4673653C23E}" sibTransId="{B6B97412-2CF0-4102-99D6-875E1E9B02F1}"/>
    <dgm:cxn modelId="{9E40F432-71E2-584A-BD47-476E0DE562B4}" type="presOf" srcId="{65F05AF7-C10D-4B59-BEA2-E193FF4F177C}" destId="{90F271A9-9582-674B-B620-3C9772374227}" srcOrd="0" destOrd="0" presId="urn:microsoft.com/office/officeart/2005/8/layout/hList1"/>
    <dgm:cxn modelId="{EA8A866A-9934-8547-BCAC-BCB54BE6792F}" type="presOf" srcId="{5CE548A2-64CF-4E54-B34D-17D405DA6FD5}" destId="{08C3BB1C-7D3E-8B4E-BE69-34C5FECA5AB1}" srcOrd="0" destOrd="0" presId="urn:microsoft.com/office/officeart/2005/8/layout/hList1"/>
    <dgm:cxn modelId="{F5093A6B-3954-4B76-9C81-D5F2683B3F53}" srcId="{7AC3F948-A0B6-46A8-8539-920981929825}" destId="{D55ACDE7-0623-4909-A977-2226F9AA3510}" srcOrd="2" destOrd="0" parTransId="{F0D1BF62-7A00-4EC3-9E39-3148D61B3512}" sibTransId="{DD54F6D2-6B11-40CD-B4CA-95A1866C932F}"/>
    <dgm:cxn modelId="{8FCD8AA7-EADB-46B1-8092-B14985799985}" srcId="{7AC3F948-A0B6-46A8-8539-920981929825}" destId="{65F05AF7-C10D-4B59-BEA2-E193FF4F177C}" srcOrd="0" destOrd="0" parTransId="{BD8A3236-D878-43CA-A954-C0C97F8B2A9A}" sibTransId="{8788D93D-B899-411D-80EA-07B9D44866C2}"/>
    <dgm:cxn modelId="{327AC9AB-C16E-4720-83A5-3543646F0167}" srcId="{3273D2D2-25CF-48ED-AAE3-CFFBAD659D38}" destId="{CA1A21EC-E3F2-4211-924E-3AAC3656A119}" srcOrd="1" destOrd="0" parTransId="{7349084E-9363-44B6-846D-199D09692B4A}" sibTransId="{9634286F-9F09-46AF-96B8-4A5B17A001AE}"/>
    <dgm:cxn modelId="{04076EB6-8818-48D5-BF50-314B13DE20BF}" srcId="{65F05AF7-C10D-4B59-BEA2-E193FF4F177C}" destId="{7171D1AA-33AE-40D9-82EF-3BB57AFF9858}" srcOrd="1" destOrd="0" parTransId="{34DAC6F2-789C-4CD9-BF4B-8C688DB1F211}" sibTransId="{D847EF9B-787D-430E-816E-4245E6A20751}"/>
    <dgm:cxn modelId="{007579B6-6D30-0D43-8563-1F506863CE86}" type="presOf" srcId="{7AC3F948-A0B6-46A8-8539-920981929825}" destId="{12111E5A-A701-2B4F-BD52-E98B7592C062}" srcOrd="0" destOrd="0" presId="urn:microsoft.com/office/officeart/2005/8/layout/hList1"/>
    <dgm:cxn modelId="{D57F0DB7-D7D1-234E-AD99-B3DB5565545B}" type="presOf" srcId="{D55ACDE7-0623-4909-A977-2226F9AA3510}" destId="{AA1B24C2-7CC0-1749-A798-08C6C92A23CC}" srcOrd="0" destOrd="0" presId="urn:microsoft.com/office/officeart/2005/8/layout/hList1"/>
    <dgm:cxn modelId="{EE3715C6-632C-43BC-A353-DBF1ADCBE3B9}" srcId="{FB5EC744-3B26-4F0C-A076-DD2319C03B63}" destId="{7176433B-E2D7-43EE-BBCE-2873027CCC81}" srcOrd="0" destOrd="0" parTransId="{3A5E7693-4687-46EF-8592-63993A45C6C2}" sibTransId="{7C1BC525-C029-4927-9FB7-058AC0F15D98}"/>
    <dgm:cxn modelId="{6CE249C9-6AC5-904E-9808-2179344BC354}" type="presOf" srcId="{2C4B2A0A-1C9D-48EC-B204-17C6E0FC5EA6}" destId="{32255436-71AC-3B40-A8A9-E15E8487C7E5}" srcOrd="0" destOrd="0" presId="urn:microsoft.com/office/officeart/2005/8/layout/hList1"/>
    <dgm:cxn modelId="{3F7944DC-1898-804E-AF47-3A2D2844D22D}" type="presOf" srcId="{216A887B-088F-4482-B007-076F6CC74D1D}" destId="{7AA829E3-3BA1-CC42-B232-7B6FEB083101}" srcOrd="0" destOrd="3" presId="urn:microsoft.com/office/officeart/2005/8/layout/hList1"/>
    <dgm:cxn modelId="{B0A21DE0-C068-0E44-9F1E-25F39F60A36B}" type="presOf" srcId="{3273D2D2-25CF-48ED-AAE3-CFFBAD659D38}" destId="{7AA829E3-3BA1-CC42-B232-7B6FEB083101}" srcOrd="0" destOrd="0" presId="urn:microsoft.com/office/officeart/2005/8/layout/hList1"/>
    <dgm:cxn modelId="{77CE48F6-9CBB-8F4C-868B-B4CC98B5AA87}" type="presOf" srcId="{7F37DE9A-6999-4668-8B87-F23285DFF8E8}" destId="{0BD04856-50B8-6B43-9A41-0C3BDCB05BDB}" srcOrd="0" destOrd="0" presId="urn:microsoft.com/office/officeart/2005/8/layout/hList1"/>
    <dgm:cxn modelId="{D05C08F9-1FB7-4538-95AB-E44488E6CD28}" srcId="{2C4B2A0A-1C9D-48EC-B204-17C6E0FC5EA6}" destId="{7F37DE9A-6999-4668-8B87-F23285DFF8E8}" srcOrd="0" destOrd="0" parTransId="{008073CA-8964-43DA-B7FC-D14D8F325E28}" sibTransId="{810F1E7A-233A-4440-9670-AD8869FA14EB}"/>
    <dgm:cxn modelId="{B399FBFB-E079-8E41-B996-43C46EEA4615}" type="presOf" srcId="{7171D1AA-33AE-40D9-82EF-3BB57AFF9858}" destId="{08C3BB1C-7D3E-8B4E-BE69-34C5FECA5AB1}" srcOrd="0" destOrd="1" presId="urn:microsoft.com/office/officeart/2005/8/layout/hList1"/>
    <dgm:cxn modelId="{7B654876-A60D-7B4B-881D-AB569ABEE5D8}" type="presParOf" srcId="{12111E5A-A701-2B4F-BD52-E98B7592C062}" destId="{78ACC084-8DD1-9642-B1E3-A102A8B9E7C4}" srcOrd="0" destOrd="0" presId="urn:microsoft.com/office/officeart/2005/8/layout/hList1"/>
    <dgm:cxn modelId="{5AACD633-7888-D74A-A982-DA76C1641523}" type="presParOf" srcId="{78ACC084-8DD1-9642-B1E3-A102A8B9E7C4}" destId="{90F271A9-9582-674B-B620-3C9772374227}" srcOrd="0" destOrd="0" presId="urn:microsoft.com/office/officeart/2005/8/layout/hList1"/>
    <dgm:cxn modelId="{F9F037EB-2E52-CE41-9414-B62E3823DD90}" type="presParOf" srcId="{78ACC084-8DD1-9642-B1E3-A102A8B9E7C4}" destId="{08C3BB1C-7D3E-8B4E-BE69-34C5FECA5AB1}" srcOrd="1" destOrd="0" presId="urn:microsoft.com/office/officeart/2005/8/layout/hList1"/>
    <dgm:cxn modelId="{6F521AF2-A4F7-AB42-AA87-F415B973BF7E}" type="presParOf" srcId="{12111E5A-A701-2B4F-BD52-E98B7592C062}" destId="{81693C84-E3F8-2C40-8EB5-18B968C796ED}" srcOrd="1" destOrd="0" presId="urn:microsoft.com/office/officeart/2005/8/layout/hList1"/>
    <dgm:cxn modelId="{83606253-7878-1B4A-B55E-C3E8795D247B}" type="presParOf" srcId="{12111E5A-A701-2B4F-BD52-E98B7592C062}" destId="{BAF1A668-5DBC-3C45-84A6-CF1483AEC9A2}" srcOrd="2" destOrd="0" presId="urn:microsoft.com/office/officeart/2005/8/layout/hList1"/>
    <dgm:cxn modelId="{D8A589ED-EF10-AD49-B587-B610E15C90B3}" type="presParOf" srcId="{BAF1A668-5DBC-3C45-84A6-CF1483AEC9A2}" destId="{32255436-71AC-3B40-A8A9-E15E8487C7E5}" srcOrd="0" destOrd="0" presId="urn:microsoft.com/office/officeart/2005/8/layout/hList1"/>
    <dgm:cxn modelId="{21A6050E-7544-EF46-871F-F9052534D171}" type="presParOf" srcId="{BAF1A668-5DBC-3C45-84A6-CF1483AEC9A2}" destId="{0BD04856-50B8-6B43-9A41-0C3BDCB05BDB}" srcOrd="1" destOrd="0" presId="urn:microsoft.com/office/officeart/2005/8/layout/hList1"/>
    <dgm:cxn modelId="{D31DEAED-9DA8-F244-9BF9-5EBA58F4F8C5}" type="presParOf" srcId="{12111E5A-A701-2B4F-BD52-E98B7592C062}" destId="{A9860BF2-69A9-B348-90B0-92DE5912C6D5}" srcOrd="3" destOrd="0" presId="urn:microsoft.com/office/officeart/2005/8/layout/hList1"/>
    <dgm:cxn modelId="{484FC6E5-D5C7-FB44-8FB5-3A5B0CAB723A}" type="presParOf" srcId="{12111E5A-A701-2B4F-BD52-E98B7592C062}" destId="{FEDE1547-87AB-6F4A-88B7-29D83466D5AA}" srcOrd="4" destOrd="0" presId="urn:microsoft.com/office/officeart/2005/8/layout/hList1"/>
    <dgm:cxn modelId="{53885FB8-5582-C447-9733-500443998888}" type="presParOf" srcId="{FEDE1547-87AB-6F4A-88B7-29D83466D5AA}" destId="{AA1B24C2-7CC0-1749-A798-08C6C92A23CC}" srcOrd="0" destOrd="0" presId="urn:microsoft.com/office/officeart/2005/8/layout/hList1"/>
    <dgm:cxn modelId="{187F4ED1-7EE9-B04A-94DF-C27B7C8440E6}" type="presParOf" srcId="{FEDE1547-87AB-6F4A-88B7-29D83466D5AA}" destId="{7AA829E3-3BA1-CC42-B232-7B6FEB083101}" srcOrd="1" destOrd="0" presId="urn:microsoft.com/office/officeart/2005/8/layout/hList1"/>
    <dgm:cxn modelId="{9202BC55-9741-2345-B4C8-B495012C1132}" type="presParOf" srcId="{12111E5A-A701-2B4F-BD52-E98B7592C062}" destId="{6D008FF3-C0B2-B842-9DF2-21817FA38F03}" srcOrd="5" destOrd="0" presId="urn:microsoft.com/office/officeart/2005/8/layout/hList1"/>
    <dgm:cxn modelId="{0F5397BB-4E61-AC48-89F4-675F5C5BFD64}" type="presParOf" srcId="{12111E5A-A701-2B4F-BD52-E98B7592C062}" destId="{25D2F7E3-14F9-4F45-8284-568F17246535}" srcOrd="6" destOrd="0" presId="urn:microsoft.com/office/officeart/2005/8/layout/hList1"/>
    <dgm:cxn modelId="{43F4503F-B3EA-284B-BB9D-EDC67121562A}" type="presParOf" srcId="{25D2F7E3-14F9-4F45-8284-568F17246535}" destId="{34527F16-575D-B44B-893C-634F8D7D1CCE}" srcOrd="0" destOrd="0" presId="urn:microsoft.com/office/officeart/2005/8/layout/hList1"/>
    <dgm:cxn modelId="{FDB586D5-C1F5-A748-B567-4A7BAE38B19D}" type="presParOf" srcId="{25D2F7E3-14F9-4F45-8284-568F17246535}" destId="{BAE6B4F3-A875-5A48-919B-6923DBCA95E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271A9-9582-674B-B620-3C9772374227}">
      <dsp:nvSpPr>
        <dsp:cNvPr id="0" name=""/>
        <dsp:cNvSpPr/>
      </dsp:nvSpPr>
      <dsp:spPr>
        <a:xfrm>
          <a:off x="2990" y="1603799"/>
          <a:ext cx="1798483" cy="518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Steps:</a:t>
          </a:r>
          <a:endParaRPr lang="en-US" sz="1800" kern="1200" dirty="0"/>
        </a:p>
      </dsp:txBody>
      <dsp:txXfrm>
        <a:off x="2990" y="1603799"/>
        <a:ext cx="1798483" cy="518400"/>
      </dsp:txXfrm>
    </dsp:sp>
    <dsp:sp modelId="{08C3BB1C-7D3E-8B4E-BE69-34C5FECA5AB1}">
      <dsp:nvSpPr>
        <dsp:cNvPr id="0" name=""/>
        <dsp:cNvSpPr/>
      </dsp:nvSpPr>
      <dsp:spPr>
        <a:xfrm>
          <a:off x="2990" y="2122200"/>
          <a:ext cx="1798483" cy="30634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Applied PCA for dimensionality reduction (95% variance retained).</a:t>
          </a:r>
          <a:endParaRPr lang="en-US" sz="1800" kern="1200" dirty="0"/>
        </a:p>
        <a:p>
          <a:pPr marL="171450" lvl="1" indent="-171450" algn="l" defTabSz="800100">
            <a:lnSpc>
              <a:spcPct val="90000"/>
            </a:lnSpc>
            <a:spcBef>
              <a:spcPct val="0"/>
            </a:spcBef>
            <a:spcAft>
              <a:spcPct val="15000"/>
            </a:spcAft>
            <a:buChar char="•"/>
          </a:pPr>
          <a:r>
            <a:rPr lang="en-IN" sz="1800" kern="1200" dirty="0"/>
            <a:t>Determined optimal clusters using the Elbow Method (k=3).</a:t>
          </a:r>
          <a:endParaRPr lang="en-US" sz="1800" kern="1200" dirty="0"/>
        </a:p>
      </dsp:txBody>
      <dsp:txXfrm>
        <a:off x="2990" y="2122200"/>
        <a:ext cx="1798483" cy="3063420"/>
      </dsp:txXfrm>
    </dsp:sp>
    <dsp:sp modelId="{32255436-71AC-3B40-A8A9-E15E8487C7E5}">
      <dsp:nvSpPr>
        <dsp:cNvPr id="0" name=""/>
        <dsp:cNvSpPr/>
      </dsp:nvSpPr>
      <dsp:spPr>
        <a:xfrm>
          <a:off x="2053262" y="1603799"/>
          <a:ext cx="1798483" cy="518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Purpose:</a:t>
          </a:r>
          <a:endParaRPr lang="en-US" sz="1800" kern="1200"/>
        </a:p>
      </dsp:txBody>
      <dsp:txXfrm>
        <a:off x="2053262" y="1603799"/>
        <a:ext cx="1798483" cy="518400"/>
      </dsp:txXfrm>
    </dsp:sp>
    <dsp:sp modelId="{0BD04856-50B8-6B43-9A41-0C3BDCB05BDB}">
      <dsp:nvSpPr>
        <dsp:cNvPr id="0" name=""/>
        <dsp:cNvSpPr/>
      </dsp:nvSpPr>
      <dsp:spPr>
        <a:xfrm>
          <a:off x="2053262" y="2122200"/>
          <a:ext cx="1798483" cy="30634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Segment customers into groups based on spending behavior.</a:t>
          </a:r>
          <a:endParaRPr lang="en-US" sz="1800" kern="1200"/>
        </a:p>
      </dsp:txBody>
      <dsp:txXfrm>
        <a:off x="2053262" y="2122200"/>
        <a:ext cx="1798483" cy="3063420"/>
      </dsp:txXfrm>
    </dsp:sp>
    <dsp:sp modelId="{AA1B24C2-7CC0-1749-A798-08C6C92A23CC}">
      <dsp:nvSpPr>
        <dsp:cNvPr id="0" name=""/>
        <dsp:cNvSpPr/>
      </dsp:nvSpPr>
      <dsp:spPr>
        <a:xfrm>
          <a:off x="4103533" y="1603799"/>
          <a:ext cx="1798483" cy="518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Results:</a:t>
          </a:r>
          <a:endParaRPr lang="en-US" sz="1800" kern="1200"/>
        </a:p>
      </dsp:txBody>
      <dsp:txXfrm>
        <a:off x="4103533" y="1603799"/>
        <a:ext cx="1798483" cy="518400"/>
      </dsp:txXfrm>
    </dsp:sp>
    <dsp:sp modelId="{7AA829E3-3BA1-CC42-B232-7B6FEB083101}">
      <dsp:nvSpPr>
        <dsp:cNvPr id="0" name=""/>
        <dsp:cNvSpPr/>
      </dsp:nvSpPr>
      <dsp:spPr>
        <a:xfrm>
          <a:off x="4103533" y="2122200"/>
          <a:ext cx="1798483" cy="30634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Three clusters identified:</a:t>
          </a:r>
          <a:endParaRPr lang="en-US" sz="1800" kern="1200"/>
        </a:p>
        <a:p>
          <a:pPr marL="342900" lvl="2" indent="-171450" algn="l" defTabSz="800100">
            <a:lnSpc>
              <a:spcPct val="90000"/>
            </a:lnSpc>
            <a:spcBef>
              <a:spcPct val="0"/>
            </a:spcBef>
            <a:spcAft>
              <a:spcPct val="15000"/>
            </a:spcAft>
            <a:buChar char="•"/>
          </a:pPr>
          <a:r>
            <a:rPr lang="en-IN" sz="1800" kern="1200"/>
            <a:t>High Spenders</a:t>
          </a:r>
          <a:endParaRPr lang="en-US" sz="1800" kern="1200"/>
        </a:p>
        <a:p>
          <a:pPr marL="342900" lvl="2" indent="-171450" algn="l" defTabSz="800100">
            <a:lnSpc>
              <a:spcPct val="90000"/>
            </a:lnSpc>
            <a:spcBef>
              <a:spcPct val="0"/>
            </a:spcBef>
            <a:spcAft>
              <a:spcPct val="15000"/>
            </a:spcAft>
            <a:buChar char="•"/>
          </a:pPr>
          <a:r>
            <a:rPr lang="en-IN" sz="1800" kern="1200"/>
            <a:t>Moderate Spenders</a:t>
          </a:r>
          <a:endParaRPr lang="en-US" sz="1800" kern="1200"/>
        </a:p>
        <a:p>
          <a:pPr marL="342900" lvl="2" indent="-171450" algn="l" defTabSz="800100">
            <a:lnSpc>
              <a:spcPct val="90000"/>
            </a:lnSpc>
            <a:spcBef>
              <a:spcPct val="0"/>
            </a:spcBef>
            <a:spcAft>
              <a:spcPct val="15000"/>
            </a:spcAft>
            <a:buChar char="•"/>
          </a:pPr>
          <a:r>
            <a:rPr lang="en-IN" sz="1800" kern="1200"/>
            <a:t>Low Spenders</a:t>
          </a:r>
          <a:endParaRPr lang="en-US" sz="1800" kern="1200"/>
        </a:p>
      </dsp:txBody>
      <dsp:txXfrm>
        <a:off x="4103533" y="2122200"/>
        <a:ext cx="1798483" cy="3063420"/>
      </dsp:txXfrm>
    </dsp:sp>
    <dsp:sp modelId="{34527F16-575D-B44B-893C-634F8D7D1CCE}">
      <dsp:nvSpPr>
        <dsp:cNvPr id="0" name=""/>
        <dsp:cNvSpPr/>
      </dsp:nvSpPr>
      <dsp:spPr>
        <a:xfrm>
          <a:off x="6153805" y="1603799"/>
          <a:ext cx="1798483" cy="518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Visualization:</a:t>
          </a:r>
          <a:endParaRPr lang="en-US" sz="1800" kern="1200"/>
        </a:p>
      </dsp:txBody>
      <dsp:txXfrm>
        <a:off x="6153805" y="1603799"/>
        <a:ext cx="1798483" cy="518400"/>
      </dsp:txXfrm>
    </dsp:sp>
    <dsp:sp modelId="{BAE6B4F3-A875-5A48-919B-6923DBCA95EF}">
      <dsp:nvSpPr>
        <dsp:cNvPr id="0" name=""/>
        <dsp:cNvSpPr/>
      </dsp:nvSpPr>
      <dsp:spPr>
        <a:xfrm>
          <a:off x="6153805" y="2122200"/>
          <a:ext cx="1798483" cy="30634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PCA Scatterplot with Clusters</a:t>
          </a:r>
          <a:endParaRPr lang="en-US" sz="1800" kern="1200"/>
        </a:p>
      </dsp:txBody>
      <dsp:txXfrm>
        <a:off x="6153805" y="2122200"/>
        <a:ext cx="1798483" cy="30634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44372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4400" b="1" i="0">
                <a:solidFill>
                  <a:srgbClr val="443728"/>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443728"/>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44372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6F2F1"/>
          </a:solidFill>
        </p:spPr>
        <p:txBody>
          <a:bodyPr wrap="square" lIns="0" tIns="0" rIns="0" bIns="0" rtlCol="0"/>
          <a:lstStyle/>
          <a:p>
            <a:endParaRPr/>
          </a:p>
        </p:txBody>
      </p:sp>
      <p:sp>
        <p:nvSpPr>
          <p:cNvPr id="2" name="Holder 2"/>
          <p:cNvSpPr>
            <a:spLocks noGrp="1"/>
          </p:cNvSpPr>
          <p:nvPr>
            <p:ph type="title"/>
          </p:nvPr>
        </p:nvSpPr>
        <p:spPr>
          <a:xfrm>
            <a:off x="607294" y="2075540"/>
            <a:ext cx="10238740" cy="1123314"/>
          </a:xfrm>
          <a:prstGeom prst="rect">
            <a:avLst/>
          </a:prstGeom>
        </p:spPr>
        <p:txBody>
          <a:bodyPr wrap="square" lIns="0" tIns="0" rIns="0" bIns="0">
            <a:spAutoFit/>
          </a:bodyPr>
          <a:lstStyle>
            <a:lvl1pPr>
              <a:defRPr sz="7200" b="1" i="0">
                <a:solidFill>
                  <a:srgbClr val="443728"/>
                </a:solidFill>
                <a:latin typeface="Trebuchet MS"/>
                <a:cs typeface="Trebuchet MS"/>
              </a:defRPr>
            </a:lvl1pPr>
          </a:lstStyle>
          <a:p>
            <a:endParaRPr/>
          </a:p>
        </p:txBody>
      </p:sp>
      <p:sp>
        <p:nvSpPr>
          <p:cNvPr id="3" name="Holder 3"/>
          <p:cNvSpPr>
            <a:spLocks noGrp="1"/>
          </p:cNvSpPr>
          <p:nvPr>
            <p:ph type="body" idx="1"/>
          </p:nvPr>
        </p:nvSpPr>
        <p:spPr>
          <a:xfrm>
            <a:off x="607294" y="3129157"/>
            <a:ext cx="8682990" cy="4486275"/>
          </a:xfrm>
          <a:prstGeom prst="rect">
            <a:avLst/>
          </a:prstGeom>
        </p:spPr>
        <p:txBody>
          <a:bodyPr wrap="square" lIns="0" tIns="0" rIns="0" bIns="0">
            <a:spAutoFit/>
          </a:bodyPr>
          <a:lstStyle>
            <a:lvl1pPr>
              <a:defRPr sz="4400" b="1" i="0">
                <a:solidFill>
                  <a:srgbClr val="443728"/>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s://github.com/rubaramanan/socialdatamine_final/blob/main/src/Final.ipynb" TargetMode="External"/><Relationship Id="rId4" Type="http://schemas.openxmlformats.org/officeDocument/2006/relationships/hyperlink" Target="https://www.kaggle.com/code/nataliaole/cc-general-cluster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14845" y="0"/>
            <a:ext cx="6873153" cy="10282879"/>
          </a:xfrm>
          <a:prstGeom prst="rect">
            <a:avLst/>
          </a:prstGeom>
        </p:spPr>
      </p:pic>
      <p:grpSp>
        <p:nvGrpSpPr>
          <p:cNvPr id="3" name="object 3"/>
          <p:cNvGrpSpPr/>
          <p:nvPr/>
        </p:nvGrpSpPr>
        <p:grpSpPr>
          <a:xfrm>
            <a:off x="0" y="8200398"/>
            <a:ext cx="2237740" cy="2086610"/>
            <a:chOff x="0" y="8200398"/>
            <a:chExt cx="2237740" cy="2086610"/>
          </a:xfrm>
        </p:grpSpPr>
        <p:sp>
          <p:nvSpPr>
            <p:cNvPr id="4" name="object 4"/>
            <p:cNvSpPr/>
            <p:nvPr/>
          </p:nvSpPr>
          <p:spPr>
            <a:xfrm>
              <a:off x="0" y="8200402"/>
              <a:ext cx="2237740" cy="2086610"/>
            </a:xfrm>
            <a:custGeom>
              <a:avLst/>
              <a:gdLst/>
              <a:ahLst/>
              <a:cxnLst/>
              <a:rect l="l" t="t" r="r" b="b"/>
              <a:pathLst>
                <a:path w="2237740" h="2086609">
                  <a:moveTo>
                    <a:pt x="2237676" y="1855774"/>
                  </a:moveTo>
                  <a:lnTo>
                    <a:pt x="1432344" y="1390599"/>
                  </a:lnTo>
                  <a:lnTo>
                    <a:pt x="1431683" y="1390992"/>
                  </a:lnTo>
                  <a:lnTo>
                    <a:pt x="1431683" y="465950"/>
                  </a:lnTo>
                  <a:lnTo>
                    <a:pt x="625005" y="0"/>
                  </a:lnTo>
                  <a:lnTo>
                    <a:pt x="0" y="361022"/>
                  </a:lnTo>
                  <a:lnTo>
                    <a:pt x="0" y="1502778"/>
                  </a:lnTo>
                  <a:lnTo>
                    <a:pt x="625005" y="1863801"/>
                  </a:lnTo>
                  <a:lnTo>
                    <a:pt x="625665" y="1863420"/>
                  </a:lnTo>
                  <a:lnTo>
                    <a:pt x="625665" y="2086597"/>
                  </a:lnTo>
                  <a:lnTo>
                    <a:pt x="2237676" y="2086597"/>
                  </a:lnTo>
                  <a:lnTo>
                    <a:pt x="2237676" y="1855774"/>
                  </a:lnTo>
                  <a:close/>
                </a:path>
              </a:pathLst>
            </a:custGeom>
            <a:solidFill>
              <a:srgbClr val="5266C7"/>
            </a:solidFill>
          </p:spPr>
          <p:txBody>
            <a:bodyPr wrap="square" lIns="0" tIns="0" rIns="0" bIns="0" rtlCol="0"/>
            <a:lstStyle/>
            <a:p>
              <a:endParaRPr/>
            </a:p>
          </p:txBody>
        </p:sp>
        <p:sp>
          <p:nvSpPr>
            <p:cNvPr id="5" name="object 5"/>
            <p:cNvSpPr/>
            <p:nvPr/>
          </p:nvSpPr>
          <p:spPr>
            <a:xfrm>
              <a:off x="622373" y="8659097"/>
              <a:ext cx="1613535" cy="1628139"/>
            </a:xfrm>
            <a:custGeom>
              <a:avLst/>
              <a:gdLst/>
              <a:ahLst/>
              <a:cxnLst/>
              <a:rect l="l" t="t" r="r" b="b"/>
              <a:pathLst>
                <a:path w="1613535" h="1628140">
                  <a:moveTo>
                    <a:pt x="482706" y="1627902"/>
                  </a:moveTo>
                  <a:lnTo>
                    <a:pt x="398289" y="1627902"/>
                  </a:lnTo>
                  <a:lnTo>
                    <a:pt x="0" y="1397844"/>
                  </a:lnTo>
                  <a:lnTo>
                    <a:pt x="0" y="465948"/>
                  </a:lnTo>
                  <a:lnTo>
                    <a:pt x="806676" y="0"/>
                  </a:lnTo>
                  <a:lnTo>
                    <a:pt x="892250" y="49428"/>
                  </a:lnTo>
                  <a:lnTo>
                    <a:pt x="806676" y="49428"/>
                  </a:lnTo>
                  <a:lnTo>
                    <a:pt x="42179" y="490992"/>
                  </a:lnTo>
                  <a:lnTo>
                    <a:pt x="42179" y="1373459"/>
                  </a:lnTo>
                  <a:lnTo>
                    <a:pt x="482706" y="1627902"/>
                  </a:lnTo>
                  <a:close/>
                </a:path>
                <a:path w="1613535" h="1628140">
                  <a:moveTo>
                    <a:pt x="1215064" y="1627902"/>
                  </a:moveTo>
                  <a:lnTo>
                    <a:pt x="1130646" y="1627902"/>
                  </a:lnTo>
                  <a:lnTo>
                    <a:pt x="1571174" y="1373459"/>
                  </a:lnTo>
                  <a:lnTo>
                    <a:pt x="1571174" y="490992"/>
                  </a:lnTo>
                  <a:lnTo>
                    <a:pt x="806676" y="49428"/>
                  </a:lnTo>
                  <a:lnTo>
                    <a:pt x="892250" y="49428"/>
                  </a:lnTo>
                  <a:lnTo>
                    <a:pt x="1613353" y="465948"/>
                  </a:lnTo>
                  <a:lnTo>
                    <a:pt x="1613353" y="1397844"/>
                  </a:lnTo>
                  <a:lnTo>
                    <a:pt x="1215064" y="1627902"/>
                  </a:lnTo>
                  <a:close/>
                </a:path>
              </a:pathLst>
            </a:custGeom>
            <a:solidFill>
              <a:srgbClr val="374691"/>
            </a:solidFill>
          </p:spPr>
          <p:txBody>
            <a:bodyPr wrap="square" lIns="0" tIns="0" rIns="0" bIns="0" rtlCol="0"/>
            <a:lstStyle/>
            <a:p>
              <a:endParaRPr/>
            </a:p>
          </p:txBody>
        </p:sp>
      </p:grpSp>
      <p:grpSp>
        <p:nvGrpSpPr>
          <p:cNvPr id="6" name="object 6"/>
          <p:cNvGrpSpPr/>
          <p:nvPr/>
        </p:nvGrpSpPr>
        <p:grpSpPr>
          <a:xfrm>
            <a:off x="8994113" y="0"/>
            <a:ext cx="2421255" cy="2151380"/>
            <a:chOff x="8994113" y="0"/>
            <a:chExt cx="2421255" cy="2151380"/>
          </a:xfrm>
        </p:grpSpPr>
        <p:sp>
          <p:nvSpPr>
            <p:cNvPr id="7" name="object 7"/>
            <p:cNvSpPr/>
            <p:nvPr/>
          </p:nvSpPr>
          <p:spPr>
            <a:xfrm>
              <a:off x="8994102" y="11"/>
              <a:ext cx="2421255" cy="2151380"/>
            </a:xfrm>
            <a:custGeom>
              <a:avLst/>
              <a:gdLst/>
              <a:ahLst/>
              <a:cxnLst/>
              <a:rect l="l" t="t" r="r" b="b"/>
              <a:pathLst>
                <a:path w="2421254" h="2151380">
                  <a:moveTo>
                    <a:pt x="2420696" y="753452"/>
                  </a:moveTo>
                  <a:lnTo>
                    <a:pt x="1614017" y="287515"/>
                  </a:lnTo>
                  <a:lnTo>
                    <a:pt x="1613357" y="287909"/>
                  </a:lnTo>
                  <a:lnTo>
                    <a:pt x="1613357" y="0"/>
                  </a:lnTo>
                  <a:lnTo>
                    <a:pt x="0" y="0"/>
                  </a:lnTo>
                  <a:lnTo>
                    <a:pt x="0" y="294754"/>
                  </a:lnTo>
                  <a:lnTo>
                    <a:pt x="806678" y="760704"/>
                  </a:lnTo>
                  <a:lnTo>
                    <a:pt x="807339" y="760323"/>
                  </a:lnTo>
                  <a:lnTo>
                    <a:pt x="807339" y="1685353"/>
                  </a:lnTo>
                  <a:lnTo>
                    <a:pt x="1614017" y="2151303"/>
                  </a:lnTo>
                  <a:lnTo>
                    <a:pt x="2420696" y="1685353"/>
                  </a:lnTo>
                  <a:lnTo>
                    <a:pt x="2420696" y="753452"/>
                  </a:lnTo>
                  <a:close/>
                </a:path>
              </a:pathLst>
            </a:custGeom>
            <a:solidFill>
              <a:srgbClr val="5266C7"/>
            </a:solidFill>
          </p:spPr>
          <p:txBody>
            <a:bodyPr wrap="square" lIns="0" tIns="0" rIns="0" bIns="0" rtlCol="0"/>
            <a:lstStyle/>
            <a:p>
              <a:endParaRPr/>
            </a:p>
          </p:txBody>
        </p:sp>
        <p:sp>
          <p:nvSpPr>
            <p:cNvPr id="8" name="object 8"/>
            <p:cNvSpPr/>
            <p:nvPr/>
          </p:nvSpPr>
          <p:spPr>
            <a:xfrm>
              <a:off x="9798153" y="0"/>
              <a:ext cx="1613535" cy="1219835"/>
            </a:xfrm>
            <a:custGeom>
              <a:avLst/>
              <a:gdLst/>
              <a:ahLst/>
              <a:cxnLst/>
              <a:rect l="l" t="t" r="r" b="b"/>
              <a:pathLst>
                <a:path w="1613534" h="1219835">
                  <a:moveTo>
                    <a:pt x="806676" y="1219412"/>
                  </a:moveTo>
                  <a:lnTo>
                    <a:pt x="0" y="753463"/>
                  </a:lnTo>
                  <a:lnTo>
                    <a:pt x="0" y="0"/>
                  </a:lnTo>
                  <a:lnTo>
                    <a:pt x="42179" y="0"/>
                  </a:lnTo>
                  <a:lnTo>
                    <a:pt x="42179" y="729079"/>
                  </a:lnTo>
                  <a:lnTo>
                    <a:pt x="806676" y="1170642"/>
                  </a:lnTo>
                  <a:lnTo>
                    <a:pt x="891109" y="1170642"/>
                  </a:lnTo>
                  <a:lnTo>
                    <a:pt x="806676" y="1219412"/>
                  </a:lnTo>
                  <a:close/>
                </a:path>
                <a:path w="1613534" h="1219835">
                  <a:moveTo>
                    <a:pt x="891109" y="1170642"/>
                  </a:moveTo>
                  <a:lnTo>
                    <a:pt x="806676" y="1170642"/>
                  </a:lnTo>
                  <a:lnTo>
                    <a:pt x="1571174" y="729079"/>
                  </a:lnTo>
                  <a:lnTo>
                    <a:pt x="1571174" y="0"/>
                  </a:lnTo>
                  <a:lnTo>
                    <a:pt x="1613353" y="0"/>
                  </a:lnTo>
                  <a:lnTo>
                    <a:pt x="1613353" y="753463"/>
                  </a:lnTo>
                  <a:lnTo>
                    <a:pt x="891109" y="1170642"/>
                  </a:lnTo>
                  <a:close/>
                </a:path>
              </a:pathLst>
            </a:custGeom>
            <a:solidFill>
              <a:srgbClr val="374691"/>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40" dirty="0"/>
              <a:t>F</a:t>
            </a:r>
            <a:r>
              <a:rPr spc="-229" dirty="0"/>
              <a:t>i</a:t>
            </a:r>
            <a:r>
              <a:rPr spc="120" dirty="0"/>
              <a:t>n</a:t>
            </a:r>
            <a:r>
              <a:rPr spc="315" dirty="0"/>
              <a:t>a</a:t>
            </a:r>
            <a:r>
              <a:rPr spc="-260" dirty="0"/>
              <a:t>l</a:t>
            </a:r>
            <a:r>
              <a:rPr spc="-459" dirty="0"/>
              <a:t> </a:t>
            </a:r>
            <a:r>
              <a:rPr spc="140" dirty="0"/>
              <a:t>P</a:t>
            </a:r>
            <a:r>
              <a:rPr spc="-229" dirty="0"/>
              <a:t>r</a:t>
            </a:r>
            <a:r>
              <a:rPr spc="285" dirty="0"/>
              <a:t>o</a:t>
            </a:r>
            <a:r>
              <a:rPr spc="-715" dirty="0"/>
              <a:t>j</a:t>
            </a:r>
            <a:r>
              <a:rPr spc="160" dirty="0"/>
              <a:t>e</a:t>
            </a:r>
            <a:r>
              <a:rPr spc="630" dirty="0"/>
              <a:t>c</a:t>
            </a:r>
            <a:r>
              <a:rPr spc="175" dirty="0"/>
              <a:t>t</a:t>
            </a:r>
          </a:p>
        </p:txBody>
      </p:sp>
      <p:pic>
        <p:nvPicPr>
          <p:cNvPr id="10" name="object 10"/>
          <p:cNvPicPr/>
          <p:nvPr/>
        </p:nvPicPr>
        <p:blipFill>
          <a:blip r:embed="rId3" cstate="print"/>
          <a:stretch>
            <a:fillRect/>
          </a:stretch>
        </p:blipFill>
        <p:spPr>
          <a:xfrm>
            <a:off x="991469" y="6096706"/>
            <a:ext cx="152400" cy="152399"/>
          </a:xfrm>
          <a:prstGeom prst="rect">
            <a:avLst/>
          </a:prstGeom>
        </p:spPr>
      </p:pic>
      <p:pic>
        <p:nvPicPr>
          <p:cNvPr id="11" name="object 11"/>
          <p:cNvPicPr/>
          <p:nvPr/>
        </p:nvPicPr>
        <p:blipFill>
          <a:blip r:embed="rId3" cstate="print"/>
          <a:stretch>
            <a:fillRect/>
          </a:stretch>
        </p:blipFill>
        <p:spPr>
          <a:xfrm>
            <a:off x="991469" y="6696781"/>
            <a:ext cx="152400" cy="152399"/>
          </a:xfrm>
          <a:prstGeom prst="rect">
            <a:avLst/>
          </a:prstGeom>
        </p:spPr>
      </p:pic>
      <p:pic>
        <p:nvPicPr>
          <p:cNvPr id="12" name="object 12"/>
          <p:cNvPicPr/>
          <p:nvPr/>
        </p:nvPicPr>
        <p:blipFill>
          <a:blip r:embed="rId3" cstate="print"/>
          <a:stretch>
            <a:fillRect/>
          </a:stretch>
        </p:blipFill>
        <p:spPr>
          <a:xfrm>
            <a:off x="991469" y="7296856"/>
            <a:ext cx="152400" cy="152399"/>
          </a:xfrm>
          <a:prstGeom prst="rect">
            <a:avLst/>
          </a:prstGeom>
        </p:spPr>
      </p:pic>
      <p:sp>
        <p:nvSpPr>
          <p:cNvPr id="13" name="object 13"/>
          <p:cNvSpPr txBox="1">
            <a:spLocks noGrp="1"/>
          </p:cNvSpPr>
          <p:nvPr>
            <p:ph type="body" idx="1"/>
          </p:nvPr>
        </p:nvSpPr>
        <p:spPr>
          <a:prstGeom prst="rect">
            <a:avLst/>
          </a:prstGeom>
        </p:spPr>
        <p:txBody>
          <a:bodyPr vert="horz" wrap="square" lIns="0" tIns="12065" rIns="0" bIns="0" rtlCol="0">
            <a:spAutoFit/>
          </a:bodyPr>
          <a:lstStyle/>
          <a:p>
            <a:pPr marL="12700" marR="5080">
              <a:lnSpc>
                <a:spcPct val="116500"/>
              </a:lnSpc>
              <a:spcBef>
                <a:spcPts val="95"/>
              </a:spcBef>
            </a:pPr>
            <a:r>
              <a:rPr spc="45" dirty="0"/>
              <a:t>A</a:t>
            </a:r>
            <a:r>
              <a:rPr spc="-254" dirty="0"/>
              <a:t> </a:t>
            </a:r>
            <a:r>
              <a:rPr spc="-25" dirty="0"/>
              <a:t>Comprehensive</a:t>
            </a:r>
            <a:r>
              <a:rPr spc="-254" dirty="0"/>
              <a:t> </a:t>
            </a:r>
            <a:r>
              <a:rPr spc="-65" dirty="0"/>
              <a:t>Data</a:t>
            </a:r>
            <a:r>
              <a:rPr spc="-254" dirty="0"/>
              <a:t> </a:t>
            </a:r>
            <a:r>
              <a:rPr spc="-45" dirty="0"/>
              <a:t>Analysis </a:t>
            </a:r>
            <a:r>
              <a:rPr spc="-1275" dirty="0"/>
              <a:t> </a:t>
            </a:r>
            <a:r>
              <a:rPr spc="-40" dirty="0"/>
              <a:t>and</a:t>
            </a:r>
            <a:r>
              <a:rPr spc="-260" dirty="0"/>
              <a:t> </a:t>
            </a:r>
            <a:r>
              <a:rPr spc="-65" dirty="0"/>
              <a:t>Visualization</a:t>
            </a:r>
          </a:p>
          <a:p>
            <a:pPr marL="12700">
              <a:lnSpc>
                <a:spcPct val="100000"/>
              </a:lnSpc>
              <a:spcBef>
                <a:spcPts val="4570"/>
              </a:spcBef>
            </a:pPr>
            <a:r>
              <a:rPr sz="3400" spc="-75" dirty="0"/>
              <a:t>T</a:t>
            </a:r>
            <a:r>
              <a:rPr sz="3400" spc="-35" dirty="0"/>
              <a:t>e</a:t>
            </a:r>
            <a:r>
              <a:rPr sz="3400" spc="-110" dirty="0"/>
              <a:t>a</a:t>
            </a:r>
            <a:r>
              <a:rPr sz="3400" spc="-75" dirty="0"/>
              <a:t>m</a:t>
            </a:r>
            <a:r>
              <a:rPr sz="3400" spc="-195" dirty="0"/>
              <a:t> </a:t>
            </a:r>
            <a:r>
              <a:rPr sz="3400" spc="90" dirty="0"/>
              <a:t>M</a:t>
            </a:r>
            <a:r>
              <a:rPr sz="3400" spc="-35" dirty="0"/>
              <a:t>e</a:t>
            </a:r>
            <a:r>
              <a:rPr sz="3400" spc="-80" dirty="0"/>
              <a:t>m</a:t>
            </a:r>
            <a:r>
              <a:rPr sz="3400" spc="35" dirty="0"/>
              <a:t>b</a:t>
            </a:r>
            <a:r>
              <a:rPr sz="3400" spc="-35" dirty="0"/>
              <a:t>e</a:t>
            </a:r>
            <a:r>
              <a:rPr sz="3400" spc="-45" dirty="0"/>
              <a:t>r</a:t>
            </a:r>
            <a:r>
              <a:rPr sz="3400" spc="-70" dirty="0"/>
              <a:t>s</a:t>
            </a:r>
            <a:r>
              <a:rPr sz="3400" spc="-300" dirty="0"/>
              <a:t>:</a:t>
            </a:r>
            <a:endParaRPr sz="3400"/>
          </a:p>
          <a:p>
            <a:pPr marL="746125">
              <a:lnSpc>
                <a:spcPct val="100000"/>
              </a:lnSpc>
              <a:spcBef>
                <a:spcPts val="645"/>
              </a:spcBef>
            </a:pPr>
            <a:r>
              <a:rPr sz="3400" b="0" spc="95" dirty="0">
                <a:latin typeface="Lucida Sans Unicode"/>
                <a:cs typeface="Lucida Sans Unicode"/>
              </a:rPr>
              <a:t>F</a:t>
            </a:r>
            <a:r>
              <a:rPr sz="3400" b="0" spc="10" dirty="0">
                <a:latin typeface="Lucida Sans Unicode"/>
                <a:cs typeface="Lucida Sans Unicode"/>
              </a:rPr>
              <a:t>al</a:t>
            </a:r>
            <a:r>
              <a:rPr sz="3400" b="0" spc="-250" dirty="0">
                <a:latin typeface="Lucida Sans Unicode"/>
                <a:cs typeface="Lucida Sans Unicode"/>
              </a:rPr>
              <a:t>g</a:t>
            </a:r>
            <a:r>
              <a:rPr sz="3400" b="0" spc="-35" dirty="0">
                <a:latin typeface="Lucida Sans Unicode"/>
                <a:cs typeface="Lucida Sans Unicode"/>
              </a:rPr>
              <a:t>u</a:t>
            </a:r>
            <a:r>
              <a:rPr sz="3400" b="0" spc="-10" dirty="0">
                <a:latin typeface="Lucida Sans Unicode"/>
                <a:cs typeface="Lucida Sans Unicode"/>
              </a:rPr>
              <a:t>n</a:t>
            </a:r>
            <a:r>
              <a:rPr sz="3400" b="0" spc="-75" dirty="0">
                <a:latin typeface="Lucida Sans Unicode"/>
                <a:cs typeface="Lucida Sans Unicode"/>
              </a:rPr>
              <a:t>i</a:t>
            </a:r>
            <a:r>
              <a:rPr sz="3400" b="0" spc="-245" dirty="0">
                <a:latin typeface="Lucida Sans Unicode"/>
                <a:cs typeface="Lucida Sans Unicode"/>
              </a:rPr>
              <a:t> </a:t>
            </a:r>
            <a:r>
              <a:rPr sz="3400" b="0" spc="70" dirty="0">
                <a:latin typeface="Lucida Sans Unicode"/>
                <a:cs typeface="Lucida Sans Unicode"/>
              </a:rPr>
              <a:t>N</a:t>
            </a:r>
            <a:r>
              <a:rPr sz="3400" b="0" spc="10" dirty="0">
                <a:latin typeface="Lucida Sans Unicode"/>
                <a:cs typeface="Lucida Sans Unicode"/>
              </a:rPr>
              <a:t>a</a:t>
            </a:r>
            <a:r>
              <a:rPr sz="3400" b="0" spc="145" dirty="0">
                <a:latin typeface="Lucida Sans Unicode"/>
                <a:cs typeface="Lucida Sans Unicode"/>
              </a:rPr>
              <a:t>y</a:t>
            </a:r>
            <a:r>
              <a:rPr sz="3400" b="0" spc="-75" dirty="0">
                <a:latin typeface="Lucida Sans Unicode"/>
                <a:cs typeface="Lucida Sans Unicode"/>
              </a:rPr>
              <a:t>i</a:t>
            </a:r>
            <a:r>
              <a:rPr sz="3400" b="0" spc="-245" dirty="0">
                <a:latin typeface="Lucida Sans Unicode"/>
                <a:cs typeface="Lucida Sans Unicode"/>
              </a:rPr>
              <a:t> </a:t>
            </a:r>
            <a:r>
              <a:rPr sz="3400" b="0" dirty="0">
                <a:latin typeface="Lucida Sans Unicode"/>
                <a:cs typeface="Lucida Sans Unicode"/>
              </a:rPr>
              <a:t>(</a:t>
            </a:r>
            <a:r>
              <a:rPr sz="3400" b="0" spc="-290" dirty="0">
                <a:latin typeface="Lucida Sans Unicode"/>
                <a:cs typeface="Lucida Sans Unicode"/>
              </a:rPr>
              <a:t>2</a:t>
            </a:r>
            <a:r>
              <a:rPr sz="3400" b="0" spc="229" dirty="0">
                <a:latin typeface="Lucida Sans Unicode"/>
                <a:cs typeface="Lucida Sans Unicode"/>
              </a:rPr>
              <a:t>00</a:t>
            </a:r>
            <a:r>
              <a:rPr sz="3400" b="0" spc="-150" dirty="0">
                <a:latin typeface="Lucida Sans Unicode"/>
                <a:cs typeface="Lucida Sans Unicode"/>
              </a:rPr>
              <a:t>55</a:t>
            </a:r>
            <a:r>
              <a:rPr sz="3400" b="0" spc="25" dirty="0">
                <a:latin typeface="Lucida Sans Unicode"/>
                <a:cs typeface="Lucida Sans Unicode"/>
              </a:rPr>
              <a:t>99</a:t>
            </a:r>
            <a:r>
              <a:rPr sz="3400" b="0" spc="-480" dirty="0">
                <a:latin typeface="Lucida Sans Unicode"/>
                <a:cs typeface="Lucida Sans Unicode"/>
              </a:rPr>
              <a:t>7</a:t>
            </a:r>
            <a:r>
              <a:rPr sz="3400" b="0" spc="30" dirty="0">
                <a:latin typeface="Lucida Sans Unicode"/>
                <a:cs typeface="Lucida Sans Unicode"/>
              </a:rPr>
              <a:t>6</a:t>
            </a:r>
            <a:r>
              <a:rPr sz="3400" b="0" spc="-5" dirty="0">
                <a:latin typeface="Lucida Sans Unicode"/>
                <a:cs typeface="Lucida Sans Unicode"/>
              </a:rPr>
              <a:t>)</a:t>
            </a:r>
            <a:endParaRPr sz="3400">
              <a:latin typeface="Lucida Sans Unicode"/>
              <a:cs typeface="Lucida Sans Unicode"/>
            </a:endParaRPr>
          </a:p>
          <a:p>
            <a:pPr marL="746125">
              <a:lnSpc>
                <a:spcPct val="100000"/>
              </a:lnSpc>
              <a:spcBef>
                <a:spcPts val="645"/>
              </a:spcBef>
            </a:pPr>
            <a:r>
              <a:rPr sz="3400" b="0" spc="70" dirty="0">
                <a:latin typeface="Lucida Sans Unicode"/>
                <a:cs typeface="Lucida Sans Unicode"/>
              </a:rPr>
              <a:t>N</a:t>
            </a:r>
            <a:r>
              <a:rPr sz="3400" b="0" spc="-75" dirty="0">
                <a:latin typeface="Lucida Sans Unicode"/>
                <a:cs typeface="Lucida Sans Unicode"/>
              </a:rPr>
              <a:t>i</a:t>
            </a:r>
            <a:r>
              <a:rPr sz="3400" b="0" spc="-290" dirty="0">
                <a:latin typeface="Lucida Sans Unicode"/>
                <a:cs typeface="Lucida Sans Unicode"/>
              </a:rPr>
              <a:t>k</a:t>
            </a:r>
            <a:r>
              <a:rPr sz="3400" b="0" spc="-75" dirty="0">
                <a:latin typeface="Lucida Sans Unicode"/>
                <a:cs typeface="Lucida Sans Unicode"/>
              </a:rPr>
              <a:t>i</a:t>
            </a:r>
            <a:r>
              <a:rPr sz="3400" b="0" spc="-245" dirty="0">
                <a:latin typeface="Lucida Sans Unicode"/>
                <a:cs typeface="Lucida Sans Unicode"/>
              </a:rPr>
              <a:t> </a:t>
            </a:r>
            <a:r>
              <a:rPr sz="3400" b="0" spc="325" dirty="0">
                <a:latin typeface="Lucida Sans Unicode"/>
                <a:cs typeface="Lucida Sans Unicode"/>
              </a:rPr>
              <a:t>P</a:t>
            </a:r>
            <a:r>
              <a:rPr sz="3400" b="0" spc="10" dirty="0">
                <a:latin typeface="Lucida Sans Unicode"/>
                <a:cs typeface="Lucida Sans Unicode"/>
              </a:rPr>
              <a:t>a</a:t>
            </a:r>
            <a:r>
              <a:rPr sz="3400" b="0" spc="114" dirty="0">
                <a:latin typeface="Lucida Sans Unicode"/>
                <a:cs typeface="Lucida Sans Unicode"/>
              </a:rPr>
              <a:t>t</a:t>
            </a:r>
            <a:r>
              <a:rPr sz="3400" b="0" spc="50" dirty="0">
                <a:latin typeface="Lucida Sans Unicode"/>
                <a:cs typeface="Lucida Sans Unicode"/>
              </a:rPr>
              <a:t>e</a:t>
            </a:r>
            <a:r>
              <a:rPr sz="3400" b="0" spc="10" dirty="0">
                <a:latin typeface="Lucida Sans Unicode"/>
                <a:cs typeface="Lucida Sans Unicode"/>
              </a:rPr>
              <a:t>l</a:t>
            </a:r>
            <a:r>
              <a:rPr sz="3400" b="0" spc="-245" dirty="0">
                <a:latin typeface="Lucida Sans Unicode"/>
                <a:cs typeface="Lucida Sans Unicode"/>
              </a:rPr>
              <a:t> </a:t>
            </a:r>
            <a:r>
              <a:rPr sz="3400" b="0" dirty="0">
                <a:latin typeface="Lucida Sans Unicode"/>
                <a:cs typeface="Lucida Sans Unicode"/>
              </a:rPr>
              <a:t>(</a:t>
            </a:r>
            <a:r>
              <a:rPr sz="3400" b="0" spc="-290" dirty="0">
                <a:latin typeface="Lucida Sans Unicode"/>
                <a:cs typeface="Lucida Sans Unicode"/>
              </a:rPr>
              <a:t>2</a:t>
            </a:r>
            <a:r>
              <a:rPr sz="3400" b="0" spc="229" dirty="0">
                <a:latin typeface="Lucida Sans Unicode"/>
                <a:cs typeface="Lucida Sans Unicode"/>
              </a:rPr>
              <a:t>00</a:t>
            </a:r>
            <a:r>
              <a:rPr sz="3400" b="0" spc="-150" dirty="0">
                <a:latin typeface="Lucida Sans Unicode"/>
                <a:cs typeface="Lucida Sans Unicode"/>
              </a:rPr>
              <a:t>5</a:t>
            </a:r>
            <a:r>
              <a:rPr sz="3400" b="0" spc="-100" dirty="0">
                <a:latin typeface="Lucida Sans Unicode"/>
                <a:cs typeface="Lucida Sans Unicode"/>
              </a:rPr>
              <a:t>4</a:t>
            </a:r>
            <a:r>
              <a:rPr sz="3400" b="0" spc="-150" dirty="0">
                <a:latin typeface="Lucida Sans Unicode"/>
                <a:cs typeface="Lucida Sans Unicode"/>
              </a:rPr>
              <a:t>5</a:t>
            </a:r>
            <a:r>
              <a:rPr sz="3400" b="0" spc="25" dirty="0">
                <a:latin typeface="Lucida Sans Unicode"/>
                <a:cs typeface="Lucida Sans Unicode"/>
              </a:rPr>
              <a:t>9</a:t>
            </a:r>
            <a:r>
              <a:rPr sz="3400" b="0" spc="-185" dirty="0">
                <a:latin typeface="Lucida Sans Unicode"/>
                <a:cs typeface="Lucida Sans Unicode"/>
              </a:rPr>
              <a:t>3</a:t>
            </a:r>
            <a:r>
              <a:rPr sz="3400" b="0" spc="30" dirty="0">
                <a:latin typeface="Lucida Sans Unicode"/>
                <a:cs typeface="Lucida Sans Unicode"/>
              </a:rPr>
              <a:t>6</a:t>
            </a:r>
            <a:r>
              <a:rPr sz="3400" b="0" spc="-5" dirty="0">
                <a:latin typeface="Lucida Sans Unicode"/>
                <a:cs typeface="Lucida Sans Unicode"/>
              </a:rPr>
              <a:t>)</a:t>
            </a:r>
            <a:endParaRPr sz="3400">
              <a:latin typeface="Lucida Sans Unicode"/>
              <a:cs typeface="Lucida Sans Unicode"/>
            </a:endParaRPr>
          </a:p>
          <a:p>
            <a:pPr marL="746125">
              <a:lnSpc>
                <a:spcPct val="100000"/>
              </a:lnSpc>
              <a:spcBef>
                <a:spcPts val="645"/>
              </a:spcBef>
            </a:pPr>
            <a:r>
              <a:rPr sz="3400" b="0" spc="5" dirty="0">
                <a:latin typeface="Lucida Sans Unicode"/>
                <a:cs typeface="Lucida Sans Unicode"/>
              </a:rPr>
              <a:t>Ramanan</a:t>
            </a:r>
            <a:r>
              <a:rPr sz="3400" b="0" spc="-260" dirty="0">
                <a:latin typeface="Lucida Sans Unicode"/>
                <a:cs typeface="Lucida Sans Unicode"/>
              </a:rPr>
              <a:t> </a:t>
            </a:r>
            <a:r>
              <a:rPr sz="3400" b="0" dirty="0">
                <a:latin typeface="Lucida Sans Unicode"/>
                <a:cs typeface="Lucida Sans Unicode"/>
              </a:rPr>
              <a:t>Thayalan</a:t>
            </a:r>
            <a:r>
              <a:rPr sz="3400" b="0" spc="-260" dirty="0">
                <a:latin typeface="Lucida Sans Unicode"/>
                <a:cs typeface="Lucida Sans Unicode"/>
              </a:rPr>
              <a:t> </a:t>
            </a:r>
            <a:r>
              <a:rPr sz="3400" b="0" spc="-70" dirty="0">
                <a:latin typeface="Lucida Sans Unicode"/>
                <a:cs typeface="Lucida Sans Unicode"/>
              </a:rPr>
              <a:t>(200565744)</a:t>
            </a:r>
            <a:endParaRPr sz="3400">
              <a:latin typeface="Lucida Sans Unicode"/>
              <a:cs typeface="Lucida Sans Unico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6006D7-532E-F923-2FBA-A93A3861D481}"/>
              </a:ext>
            </a:extLst>
          </p:cNvPr>
          <p:cNvSpPr txBox="1"/>
          <p:nvPr/>
        </p:nvSpPr>
        <p:spPr>
          <a:xfrm>
            <a:off x="4572000" y="3991416"/>
            <a:ext cx="9144000" cy="2031325"/>
          </a:xfrm>
          <a:prstGeom prst="rect">
            <a:avLst/>
          </a:prstGeom>
          <a:noFill/>
        </p:spPr>
        <p:txBody>
          <a:bodyPr wrap="square">
            <a:spAutoFit/>
          </a:bodyPr>
          <a:lstStyle/>
          <a:p>
            <a:pPr>
              <a:buFont typeface="Arial" panose="020B0604020202020204" pitchFamily="34" charset="0"/>
              <a:buChar char="•"/>
            </a:pPr>
            <a:r>
              <a:rPr lang="en-IN" b="1" dirty="0" err="1"/>
              <a:t>Steps:</a:t>
            </a:r>
            <a:r>
              <a:rPr lang="en-IN" dirty="0" err="1"/>
              <a:t>KNN</a:t>
            </a:r>
            <a:r>
              <a:rPr lang="en-IN" dirty="0"/>
              <a:t> with k=3.</a:t>
            </a:r>
          </a:p>
          <a:p>
            <a:pPr>
              <a:buFont typeface="Arial" panose="020B0604020202020204" pitchFamily="34" charset="0"/>
              <a:buChar char="•"/>
            </a:pPr>
            <a:r>
              <a:rPr lang="en-IN" dirty="0"/>
              <a:t>Split data into training/testing (80/20).</a:t>
            </a:r>
          </a:p>
          <a:p>
            <a:pPr>
              <a:buFont typeface="Arial" panose="020B0604020202020204" pitchFamily="34" charset="0"/>
              <a:buChar char="•"/>
            </a:pPr>
            <a:r>
              <a:rPr lang="en-IN" dirty="0"/>
              <a:t>Standardized features to improve distance calculations.</a:t>
            </a:r>
          </a:p>
          <a:p>
            <a:pPr>
              <a:buFont typeface="Arial" panose="020B0604020202020204" pitchFamily="34" charset="0"/>
              <a:buChar char="•"/>
            </a:pPr>
            <a:r>
              <a:rPr lang="en-IN" b="1" dirty="0" err="1"/>
              <a:t>Results:</a:t>
            </a:r>
            <a:r>
              <a:rPr lang="en-IN" dirty="0" err="1"/>
              <a:t>Accuracy</a:t>
            </a:r>
            <a:r>
              <a:rPr lang="en-IN" dirty="0"/>
              <a:t>: 98.1%</a:t>
            </a:r>
          </a:p>
          <a:p>
            <a:pPr>
              <a:buFont typeface="Arial" panose="020B0604020202020204" pitchFamily="34" charset="0"/>
              <a:buChar char="•"/>
            </a:pPr>
            <a:r>
              <a:rPr lang="en-IN" dirty="0"/>
              <a:t>Confusion Matrix: Excellent precision and recall across all clusters.</a:t>
            </a:r>
          </a:p>
          <a:p>
            <a:pPr>
              <a:buFont typeface="Arial" panose="020B0604020202020204" pitchFamily="34" charset="0"/>
              <a:buChar char="•"/>
            </a:pPr>
            <a:r>
              <a:rPr lang="en-IN" b="1" dirty="0" err="1"/>
              <a:t>Visualization:</a:t>
            </a:r>
            <a:r>
              <a:rPr lang="en-IN" dirty="0" err="1"/>
              <a:t>Confusion</a:t>
            </a:r>
            <a:r>
              <a:rPr lang="en-IN" dirty="0"/>
              <a:t> Matrix</a:t>
            </a:r>
          </a:p>
          <a:p>
            <a:pPr>
              <a:buFont typeface="Arial" panose="020B0604020202020204" pitchFamily="34" charset="0"/>
              <a:buChar char="•"/>
            </a:pPr>
            <a:r>
              <a:rPr lang="en-IN" dirty="0"/>
              <a:t>Bar Chart: Accuracy Comparison (Naive Bayes vs. KNN)</a:t>
            </a:r>
          </a:p>
        </p:txBody>
      </p:sp>
      <p:grpSp>
        <p:nvGrpSpPr>
          <p:cNvPr id="4" name="object 2">
            <a:extLst>
              <a:ext uri="{FF2B5EF4-FFF2-40B4-BE49-F238E27FC236}">
                <a16:creationId xmlns:a16="http://schemas.microsoft.com/office/drawing/2014/main" id="{A47AA198-ED4D-4EF8-A0DA-F03BE9074909}"/>
              </a:ext>
            </a:extLst>
          </p:cNvPr>
          <p:cNvGrpSpPr/>
          <p:nvPr/>
        </p:nvGrpSpPr>
        <p:grpSpPr>
          <a:xfrm>
            <a:off x="0" y="0"/>
            <a:ext cx="18286730" cy="2604135"/>
            <a:chOff x="0" y="0"/>
            <a:chExt cx="18286730" cy="2604135"/>
          </a:xfrm>
        </p:grpSpPr>
        <p:pic>
          <p:nvPicPr>
            <p:cNvPr id="5" name="object 3">
              <a:extLst>
                <a:ext uri="{FF2B5EF4-FFF2-40B4-BE49-F238E27FC236}">
                  <a16:creationId xmlns:a16="http://schemas.microsoft.com/office/drawing/2014/main" id="{99CAA6B4-4A3C-8017-71FE-7ED874B864B9}"/>
                </a:ext>
              </a:extLst>
            </p:cNvPr>
            <p:cNvPicPr/>
            <p:nvPr/>
          </p:nvPicPr>
          <p:blipFill>
            <a:blip r:embed="rId2" cstate="print"/>
            <a:stretch>
              <a:fillRect/>
            </a:stretch>
          </p:blipFill>
          <p:spPr>
            <a:xfrm>
              <a:off x="0" y="0"/>
              <a:ext cx="18286214" cy="2603599"/>
            </a:xfrm>
            <a:prstGeom prst="rect">
              <a:avLst/>
            </a:prstGeom>
          </p:spPr>
        </p:pic>
        <p:sp>
          <p:nvSpPr>
            <p:cNvPr id="6" name="object 4">
              <a:extLst>
                <a:ext uri="{FF2B5EF4-FFF2-40B4-BE49-F238E27FC236}">
                  <a16:creationId xmlns:a16="http://schemas.microsoft.com/office/drawing/2014/main" id="{16D4011B-98FB-71D2-6DBF-9726CB56CE91}"/>
                </a:ext>
              </a:extLst>
            </p:cNvPr>
            <p:cNvSpPr/>
            <p:nvPr/>
          </p:nvSpPr>
          <p:spPr>
            <a:xfrm>
              <a:off x="0" y="0"/>
              <a:ext cx="18286730" cy="2604135"/>
            </a:xfrm>
            <a:custGeom>
              <a:avLst/>
              <a:gdLst/>
              <a:ahLst/>
              <a:cxnLst/>
              <a:rect l="l" t="t" r="r" b="b"/>
              <a:pathLst>
                <a:path w="18286730" h="2604135">
                  <a:moveTo>
                    <a:pt x="18286215" y="2603599"/>
                  </a:moveTo>
                  <a:lnTo>
                    <a:pt x="0" y="2603599"/>
                  </a:lnTo>
                  <a:lnTo>
                    <a:pt x="0" y="0"/>
                  </a:lnTo>
                  <a:lnTo>
                    <a:pt x="18286215" y="0"/>
                  </a:lnTo>
                  <a:lnTo>
                    <a:pt x="18286215" y="2603599"/>
                  </a:lnTo>
                  <a:close/>
                </a:path>
              </a:pathLst>
            </a:custGeom>
            <a:solidFill>
              <a:srgbClr val="000000">
                <a:alpha val="51998"/>
              </a:srgbClr>
            </a:solidFill>
          </p:spPr>
          <p:txBody>
            <a:bodyPr wrap="square" lIns="0" tIns="0" rIns="0" bIns="0" rtlCol="0"/>
            <a:lstStyle/>
            <a:p>
              <a:endParaRPr/>
            </a:p>
          </p:txBody>
        </p:sp>
      </p:grpSp>
      <p:sp>
        <p:nvSpPr>
          <p:cNvPr id="8" name="TextBox 7">
            <a:extLst>
              <a:ext uri="{FF2B5EF4-FFF2-40B4-BE49-F238E27FC236}">
                <a16:creationId xmlns:a16="http://schemas.microsoft.com/office/drawing/2014/main" id="{C2BF4639-80F5-53AB-D606-AABF06124590}"/>
              </a:ext>
            </a:extLst>
          </p:cNvPr>
          <p:cNvSpPr txBox="1"/>
          <p:nvPr/>
        </p:nvSpPr>
        <p:spPr>
          <a:xfrm>
            <a:off x="6477000" y="969182"/>
            <a:ext cx="9144000" cy="584775"/>
          </a:xfrm>
          <a:prstGeom prst="rect">
            <a:avLst/>
          </a:prstGeom>
          <a:noFill/>
        </p:spPr>
        <p:txBody>
          <a:bodyPr wrap="square">
            <a:spAutoFit/>
          </a:bodyPr>
          <a:lstStyle/>
          <a:p>
            <a:r>
              <a:rPr lang="en-IN" sz="3200" b="1" spc="-95" dirty="0">
                <a:solidFill>
                  <a:srgbClr val="FFFBFA"/>
                </a:solidFill>
              </a:rPr>
              <a:t>T</a:t>
            </a:r>
            <a:r>
              <a:rPr lang="en-IN" sz="3200" b="1" spc="140" dirty="0">
                <a:solidFill>
                  <a:srgbClr val="FFFBFA"/>
                </a:solidFill>
              </a:rPr>
              <a:t>e</a:t>
            </a:r>
            <a:r>
              <a:rPr lang="en-IN" sz="3200" b="1" spc="484" dirty="0">
                <a:solidFill>
                  <a:srgbClr val="FFFBFA"/>
                </a:solidFill>
              </a:rPr>
              <a:t>c</a:t>
            </a:r>
            <a:r>
              <a:rPr lang="en-IN" sz="3200" b="1" spc="95" dirty="0">
                <a:solidFill>
                  <a:srgbClr val="FFFBFA"/>
                </a:solidFill>
              </a:rPr>
              <a:t>h</a:t>
            </a:r>
            <a:r>
              <a:rPr lang="en-IN" sz="3200" b="1" spc="110" dirty="0">
                <a:solidFill>
                  <a:srgbClr val="FFFBFA"/>
                </a:solidFill>
              </a:rPr>
              <a:t>n</a:t>
            </a:r>
            <a:r>
              <a:rPr lang="en-IN" sz="3200" b="1" spc="-165" dirty="0">
                <a:solidFill>
                  <a:srgbClr val="FFFBFA"/>
                </a:solidFill>
              </a:rPr>
              <a:t>i</a:t>
            </a:r>
            <a:r>
              <a:rPr lang="en-IN" sz="3200" b="1" spc="380" dirty="0">
                <a:solidFill>
                  <a:srgbClr val="FFFBFA"/>
                </a:solidFill>
              </a:rPr>
              <a:t>q</a:t>
            </a:r>
            <a:r>
              <a:rPr lang="en-IN" sz="3200" b="1" spc="105" dirty="0">
                <a:solidFill>
                  <a:srgbClr val="FFFBFA"/>
                </a:solidFill>
              </a:rPr>
              <a:t>u</a:t>
            </a:r>
            <a:r>
              <a:rPr lang="en-IN" sz="3200" b="1" spc="145" dirty="0">
                <a:solidFill>
                  <a:srgbClr val="FFFBFA"/>
                </a:solidFill>
              </a:rPr>
              <a:t>e</a:t>
            </a:r>
            <a:r>
              <a:rPr lang="en-IN" sz="3200" b="1" spc="-335" dirty="0">
                <a:solidFill>
                  <a:srgbClr val="FFFBFA"/>
                </a:solidFill>
              </a:rPr>
              <a:t> </a:t>
            </a:r>
            <a:r>
              <a:rPr lang="en-IN" sz="3200" b="1" spc="-65" dirty="0">
                <a:solidFill>
                  <a:srgbClr val="FFFBFA"/>
                </a:solidFill>
              </a:rPr>
              <a:t>2</a:t>
            </a:r>
            <a:r>
              <a:rPr lang="en-IN" sz="3200" b="1" spc="-535" dirty="0">
                <a:solidFill>
                  <a:srgbClr val="FFFBFA"/>
                </a:solidFill>
              </a:rPr>
              <a:t>;</a:t>
            </a:r>
            <a:r>
              <a:rPr lang="en-IN" sz="3200" b="1" spc="-330" dirty="0">
                <a:solidFill>
                  <a:srgbClr val="FFFBFA"/>
                </a:solidFill>
              </a:rPr>
              <a:t> - </a:t>
            </a:r>
            <a:r>
              <a:rPr lang="en-IN" sz="3200" b="1" spc="385" dirty="0">
                <a:solidFill>
                  <a:srgbClr val="FFFBFA"/>
                </a:solidFill>
              </a:rPr>
              <a:t>KNN</a:t>
            </a:r>
            <a:endParaRPr lang="en-US" sz="3200" b="1" dirty="0"/>
          </a:p>
        </p:txBody>
      </p:sp>
      <p:sp>
        <p:nvSpPr>
          <p:cNvPr id="7" name="TextBox 6">
            <a:extLst>
              <a:ext uri="{FF2B5EF4-FFF2-40B4-BE49-F238E27FC236}">
                <a16:creationId xmlns:a16="http://schemas.microsoft.com/office/drawing/2014/main" id="{CC00EE4B-0C7A-11B1-154D-4B28349E745D}"/>
              </a:ext>
            </a:extLst>
          </p:cNvPr>
          <p:cNvSpPr txBox="1"/>
          <p:nvPr/>
        </p:nvSpPr>
        <p:spPr>
          <a:xfrm>
            <a:off x="8077200" y="8191500"/>
            <a:ext cx="9144000" cy="369332"/>
          </a:xfrm>
          <a:prstGeom prst="rect">
            <a:avLst/>
          </a:prstGeom>
          <a:noFill/>
        </p:spPr>
        <p:txBody>
          <a:bodyPr wrap="square">
            <a:spAutoFit/>
          </a:bodyPr>
          <a:lstStyle/>
          <a:p>
            <a:r>
              <a:rPr lang="en-US" dirty="0"/>
              <a:t>Completed by  - Falguni </a:t>
            </a:r>
            <a:r>
              <a:rPr lang="en-US" dirty="0" err="1"/>
              <a:t>Nayi</a:t>
            </a:r>
            <a:endParaRPr lang="en-US" dirty="0"/>
          </a:p>
        </p:txBody>
      </p:sp>
    </p:spTree>
    <p:extLst>
      <p:ext uri="{BB962C8B-B14F-4D97-AF65-F5344CB8AC3E}">
        <p14:creationId xmlns:p14="http://schemas.microsoft.com/office/powerpoint/2010/main" val="375446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DA0B28-3A16-7915-9099-2BC675235E29}"/>
              </a:ext>
            </a:extLst>
          </p:cNvPr>
          <p:cNvPicPr>
            <a:picLocks noChangeAspect="1"/>
          </p:cNvPicPr>
          <p:nvPr/>
        </p:nvPicPr>
        <p:blipFill>
          <a:blip r:embed="rId2"/>
          <a:stretch>
            <a:fillRect/>
          </a:stretch>
        </p:blipFill>
        <p:spPr>
          <a:xfrm>
            <a:off x="5257800" y="1961917"/>
            <a:ext cx="7772400" cy="6363166"/>
          </a:xfrm>
          <a:prstGeom prst="rect">
            <a:avLst/>
          </a:prstGeom>
        </p:spPr>
      </p:pic>
    </p:spTree>
    <p:extLst>
      <p:ext uri="{BB962C8B-B14F-4D97-AF65-F5344CB8AC3E}">
        <p14:creationId xmlns:p14="http://schemas.microsoft.com/office/powerpoint/2010/main" val="143556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3BD8C-7552-D9FE-41AD-66DB63C8764E}"/>
              </a:ext>
            </a:extLst>
          </p:cNvPr>
          <p:cNvSpPr txBox="1"/>
          <p:nvPr/>
        </p:nvSpPr>
        <p:spPr>
          <a:xfrm>
            <a:off x="4572000" y="3856460"/>
            <a:ext cx="9144000" cy="3139321"/>
          </a:xfrm>
          <a:prstGeom prst="rect">
            <a:avLst/>
          </a:prstGeom>
          <a:noFill/>
        </p:spPr>
        <p:txBody>
          <a:bodyPr wrap="square">
            <a:spAutoFit/>
          </a:bodyPr>
          <a:lstStyle/>
          <a:p>
            <a:pPr algn="l"/>
            <a:r>
              <a:rPr lang="en-IN" b="0" i="0" dirty="0">
                <a:solidFill>
                  <a:srgbClr val="000000"/>
                </a:solidFill>
                <a:effectLst/>
                <a:highlight>
                  <a:srgbClr val="FFFFFF"/>
                </a:highlight>
                <a:latin typeface="Helvetica Neue" panose="02000503000000020004" pitchFamily="2" charset="0"/>
              </a:rPr>
              <a:t>why KNN ? - makes no assumptions about the underlying data distribution.</a:t>
            </a:r>
          </a:p>
          <a:p>
            <a:pPr algn="l"/>
            <a:r>
              <a:rPr lang="en-IN" b="0" i="0" dirty="0">
                <a:solidFill>
                  <a:srgbClr val="000000"/>
                </a:solidFill>
                <a:effectLst/>
                <a:highlight>
                  <a:srgbClr val="FFFFFF"/>
                </a:highlight>
                <a:latin typeface="Helvetica Neue" panose="02000503000000020004" pitchFamily="2" charset="0"/>
              </a:rPr>
              <a:t>KNN works well when the dataset has clear clusters, as it classifies based on the majority vote of </a:t>
            </a:r>
            <a:r>
              <a:rPr lang="en-IN" b="0" i="0" dirty="0" err="1">
                <a:solidFill>
                  <a:srgbClr val="000000"/>
                </a:solidFill>
                <a:effectLst/>
                <a:highlight>
                  <a:srgbClr val="FFFFFF"/>
                </a:highlight>
                <a:latin typeface="Helvetica Neue" panose="02000503000000020004" pitchFamily="2" charset="0"/>
              </a:rPr>
              <a:t>neighbors</a:t>
            </a:r>
            <a:r>
              <a:rPr lang="en-IN" b="0" i="0" dirty="0">
                <a:solidFill>
                  <a:srgbClr val="000000"/>
                </a:solidFill>
                <a:effectLst/>
                <a:highlight>
                  <a:srgbClr val="FFFFFF"/>
                </a:highlight>
                <a:latin typeface="Helvetica Neue" panose="02000503000000020004" pitchFamily="2" charset="0"/>
              </a:rPr>
              <a:t> in the feature space.</a:t>
            </a:r>
          </a:p>
          <a:p>
            <a:pPr algn="l"/>
            <a:endParaRPr lang="en-IN" b="0" i="0" dirty="0">
              <a:solidFill>
                <a:srgbClr val="000000"/>
              </a:solidFill>
              <a:effectLst/>
              <a:highlight>
                <a:srgbClr val="FFFFFF"/>
              </a:highlight>
              <a:latin typeface="Helvetica Neue" panose="02000503000000020004" pitchFamily="2" charset="0"/>
            </a:endParaRPr>
          </a:p>
          <a:p>
            <a:pPr algn="l"/>
            <a:r>
              <a:rPr lang="en-IN" b="0" i="0" dirty="0">
                <a:solidFill>
                  <a:srgbClr val="000000"/>
                </a:solidFill>
                <a:effectLst/>
                <a:highlight>
                  <a:srgbClr val="FFFFFF"/>
                </a:highlight>
                <a:latin typeface="Helvetica Neue" panose="02000503000000020004" pitchFamily="2" charset="0"/>
              </a:rPr>
              <a:t>Model Purpose Objective: The purpose of the KNN model is to classify unseen data points into one of the three clusters (0, 1, or 2) based on the similarity of their features to the training samples.</a:t>
            </a:r>
          </a:p>
          <a:p>
            <a:pPr algn="l"/>
            <a:endParaRPr lang="en-IN" b="0" i="0" dirty="0">
              <a:solidFill>
                <a:srgbClr val="000000"/>
              </a:solidFill>
              <a:effectLst/>
              <a:highlight>
                <a:srgbClr val="FFFFFF"/>
              </a:highlight>
              <a:latin typeface="Helvetica Neue" panose="02000503000000020004" pitchFamily="2" charset="0"/>
            </a:endParaRPr>
          </a:p>
          <a:p>
            <a:pPr algn="l"/>
            <a:r>
              <a:rPr lang="en-IN" b="0" i="0" dirty="0">
                <a:solidFill>
                  <a:srgbClr val="000000"/>
                </a:solidFill>
                <a:effectLst/>
                <a:highlight>
                  <a:srgbClr val="FFFFFF"/>
                </a:highlight>
                <a:latin typeface="Helvetica Neue" panose="02000503000000020004" pitchFamily="2" charset="0"/>
              </a:rPr>
              <a:t>How It Works: the model finds the k nearest training samples (using a distance metric, typically Euclidean distance). The majority class among the </a:t>
            </a:r>
            <a:r>
              <a:rPr lang="en-IN" b="0" i="0" dirty="0" err="1">
                <a:solidFill>
                  <a:srgbClr val="000000"/>
                </a:solidFill>
                <a:effectLst/>
                <a:highlight>
                  <a:srgbClr val="FFFFFF"/>
                </a:highlight>
                <a:latin typeface="Helvetica Neue" panose="02000503000000020004" pitchFamily="2" charset="0"/>
              </a:rPr>
              <a:t>neighbors</a:t>
            </a:r>
            <a:r>
              <a:rPr lang="en-IN" b="0" i="0" dirty="0">
                <a:solidFill>
                  <a:srgbClr val="000000"/>
                </a:solidFill>
                <a:effectLst/>
                <a:highlight>
                  <a:srgbClr val="FFFFFF"/>
                </a:highlight>
                <a:latin typeface="Helvetica Neue" panose="02000503000000020004" pitchFamily="2" charset="0"/>
              </a:rPr>
              <a:t> determines the predicted class.</a:t>
            </a:r>
          </a:p>
        </p:txBody>
      </p:sp>
    </p:spTree>
    <p:extLst>
      <p:ext uri="{BB962C8B-B14F-4D97-AF65-F5344CB8AC3E}">
        <p14:creationId xmlns:p14="http://schemas.microsoft.com/office/powerpoint/2010/main" val="132260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400" y="0"/>
            <a:ext cx="6666230" cy="846455"/>
          </a:xfrm>
          <a:prstGeom prst="rect">
            <a:avLst/>
          </a:prstGeom>
        </p:spPr>
        <p:txBody>
          <a:bodyPr vert="horz" wrap="square" lIns="0" tIns="17145" rIns="0" bIns="0" rtlCol="0">
            <a:spAutoFit/>
          </a:bodyPr>
          <a:lstStyle/>
          <a:p>
            <a:pPr marL="12700">
              <a:lnSpc>
                <a:spcPct val="100000"/>
              </a:lnSpc>
              <a:spcBef>
                <a:spcPts val="135"/>
              </a:spcBef>
            </a:pPr>
            <a:r>
              <a:rPr sz="5350" spc="80" dirty="0"/>
              <a:t>R</a:t>
            </a:r>
            <a:r>
              <a:rPr sz="5350" spc="140" dirty="0"/>
              <a:t>e</a:t>
            </a:r>
            <a:r>
              <a:rPr sz="5350" spc="515" dirty="0"/>
              <a:t>s</a:t>
            </a:r>
            <a:r>
              <a:rPr sz="5350" spc="105" dirty="0"/>
              <a:t>u</a:t>
            </a:r>
            <a:r>
              <a:rPr sz="5350" spc="-190" dirty="0"/>
              <a:t>l</a:t>
            </a:r>
            <a:r>
              <a:rPr sz="5350" spc="140" dirty="0"/>
              <a:t>t</a:t>
            </a:r>
            <a:r>
              <a:rPr sz="5350" spc="520" dirty="0"/>
              <a:t>s</a:t>
            </a:r>
            <a:r>
              <a:rPr sz="5350" spc="-335" dirty="0"/>
              <a:t> </a:t>
            </a:r>
            <a:r>
              <a:rPr sz="5350" spc="690" dirty="0"/>
              <a:t>C</a:t>
            </a:r>
            <a:r>
              <a:rPr sz="5350" spc="229" dirty="0"/>
              <a:t>o</a:t>
            </a:r>
            <a:r>
              <a:rPr sz="5350" spc="440" dirty="0"/>
              <a:t>m</a:t>
            </a:r>
            <a:r>
              <a:rPr sz="5350" spc="390" dirty="0"/>
              <a:t>p</a:t>
            </a:r>
            <a:r>
              <a:rPr sz="5350" spc="250" dirty="0"/>
              <a:t>a</a:t>
            </a:r>
            <a:r>
              <a:rPr sz="5350" spc="-160" dirty="0"/>
              <a:t>r</a:t>
            </a:r>
            <a:r>
              <a:rPr sz="5350" spc="-165" dirty="0"/>
              <a:t>i</a:t>
            </a:r>
            <a:r>
              <a:rPr sz="5350" spc="515" dirty="0"/>
              <a:t>s</a:t>
            </a:r>
            <a:r>
              <a:rPr sz="5350" spc="229" dirty="0"/>
              <a:t>o</a:t>
            </a:r>
            <a:r>
              <a:rPr sz="5350" spc="114" dirty="0"/>
              <a:t>n</a:t>
            </a:r>
            <a:endParaRPr sz="5350" dirty="0"/>
          </a:p>
        </p:txBody>
      </p:sp>
      <p:sp>
        <p:nvSpPr>
          <p:cNvPr id="7" name="TextBox 6">
            <a:extLst>
              <a:ext uri="{FF2B5EF4-FFF2-40B4-BE49-F238E27FC236}">
                <a16:creationId xmlns:a16="http://schemas.microsoft.com/office/drawing/2014/main" id="{BA62CC3A-0CE0-7CD1-282F-E182405316A3}"/>
              </a:ext>
            </a:extLst>
          </p:cNvPr>
          <p:cNvSpPr txBox="1"/>
          <p:nvPr/>
        </p:nvSpPr>
        <p:spPr>
          <a:xfrm>
            <a:off x="609600" y="1943100"/>
            <a:ext cx="9144000" cy="2862322"/>
          </a:xfrm>
          <a:prstGeom prst="rect">
            <a:avLst/>
          </a:prstGeom>
          <a:noFill/>
        </p:spPr>
        <p:txBody>
          <a:bodyPr wrap="square">
            <a:spAutoFit/>
          </a:bodyPr>
          <a:lstStyle/>
          <a:p>
            <a:r>
              <a:rPr lang="en-IN" b="1" dirty="0"/>
              <a:t>Dataset Characteristics</a:t>
            </a:r>
          </a:p>
          <a:p>
            <a:pPr>
              <a:buFont typeface="Arial" panose="020B0604020202020204" pitchFamily="34" charset="0"/>
              <a:buChar char="•"/>
            </a:pPr>
            <a:r>
              <a:rPr lang="en-IN" b="1" dirty="0"/>
              <a:t>Feature Interactions:</a:t>
            </a:r>
            <a:endParaRPr lang="en-IN" dirty="0"/>
          </a:p>
          <a:p>
            <a:pPr marL="742950" lvl="1" indent="-285750">
              <a:buFont typeface="Arial" panose="020B0604020202020204" pitchFamily="34" charset="0"/>
              <a:buChar char="•"/>
            </a:pPr>
            <a:r>
              <a:rPr lang="en-IN" dirty="0"/>
              <a:t>If the dataset has significant feature interactions (e.g., features that are highly correlated), Naive Bayes struggles because it assumes independence. KNN, on the other hand, directly uses feature distances, making no independence assumption.</a:t>
            </a:r>
          </a:p>
          <a:p>
            <a:pPr>
              <a:buFont typeface="Arial" panose="020B0604020202020204" pitchFamily="34" charset="0"/>
              <a:buChar char="•"/>
            </a:pPr>
            <a:r>
              <a:rPr lang="en-IN" b="1" dirty="0"/>
              <a:t>Class Distributions:</a:t>
            </a:r>
            <a:endParaRPr lang="en-IN" dirty="0"/>
          </a:p>
          <a:p>
            <a:pPr marL="742950" lvl="1" indent="-285750">
              <a:buFont typeface="Arial" panose="020B0604020202020204" pitchFamily="34" charset="0"/>
              <a:buChar char="•"/>
            </a:pPr>
            <a:r>
              <a:rPr lang="en-IN" dirty="0"/>
              <a:t>The dataset contains </a:t>
            </a:r>
            <a:r>
              <a:rPr lang="en-IN" b="1" dirty="0"/>
              <a:t>three clusters (classes)</a:t>
            </a:r>
            <a:r>
              <a:rPr lang="en-IN" dirty="0"/>
              <a:t>, with Class 2 being a minority.</a:t>
            </a:r>
          </a:p>
          <a:p>
            <a:pPr marL="742950" lvl="1" indent="-285750">
              <a:buFont typeface="Arial" panose="020B0604020202020204" pitchFamily="34" charset="0"/>
              <a:buChar char="•"/>
            </a:pPr>
            <a:r>
              <a:rPr lang="en-IN" dirty="0"/>
              <a:t>KNN does not rely on probabilistic estimates, so it can still perform well for imbalanced datasets. Naive Bayes, however, can struggle with minority classes if probabilities are skewed.</a:t>
            </a:r>
          </a:p>
        </p:txBody>
      </p:sp>
      <p:sp>
        <p:nvSpPr>
          <p:cNvPr id="9" name="TextBox 8">
            <a:extLst>
              <a:ext uri="{FF2B5EF4-FFF2-40B4-BE49-F238E27FC236}">
                <a16:creationId xmlns:a16="http://schemas.microsoft.com/office/drawing/2014/main" id="{0AB9481B-7140-F7DF-A20C-6281CB886E22}"/>
              </a:ext>
            </a:extLst>
          </p:cNvPr>
          <p:cNvSpPr txBox="1"/>
          <p:nvPr/>
        </p:nvSpPr>
        <p:spPr>
          <a:xfrm>
            <a:off x="6096000" y="5902067"/>
            <a:ext cx="9263920" cy="3416320"/>
          </a:xfrm>
          <a:prstGeom prst="rect">
            <a:avLst/>
          </a:prstGeom>
          <a:noFill/>
        </p:spPr>
        <p:txBody>
          <a:bodyPr wrap="square">
            <a:spAutoFit/>
          </a:bodyPr>
          <a:lstStyle/>
          <a:p>
            <a:r>
              <a:rPr lang="en-IN" b="1" dirty="0"/>
              <a:t>Why Did KNN Perform Better?</a:t>
            </a:r>
          </a:p>
          <a:p>
            <a:pPr>
              <a:buFont typeface="Arial" panose="020B0604020202020204" pitchFamily="34" charset="0"/>
              <a:buChar char="•"/>
            </a:pPr>
            <a:r>
              <a:rPr lang="en-IN" b="1" dirty="0"/>
              <a:t>Better Adaptation to Feature Space:</a:t>
            </a:r>
            <a:br>
              <a:rPr lang="en-IN" dirty="0"/>
            </a:br>
            <a:r>
              <a:rPr lang="en-IN" dirty="0"/>
              <a:t>KNN adapts to the data without making assumptions about feature independence or distribution.</a:t>
            </a:r>
          </a:p>
          <a:p>
            <a:pPr>
              <a:buFont typeface="Arial" panose="020B0604020202020204" pitchFamily="34" charset="0"/>
              <a:buChar char="•"/>
            </a:pPr>
            <a:r>
              <a:rPr lang="en-IN" b="1" dirty="0"/>
              <a:t>Robustness to Class Boundaries:</a:t>
            </a:r>
            <a:br>
              <a:rPr lang="en-IN" dirty="0"/>
            </a:br>
            <a:r>
              <a:rPr lang="en-IN" dirty="0"/>
              <a:t>KNN can handle </a:t>
            </a:r>
            <a:r>
              <a:rPr lang="en-IN" b="1" dirty="0"/>
              <a:t>non-linear class boundaries</a:t>
            </a:r>
            <a:r>
              <a:rPr lang="en-IN" dirty="0"/>
              <a:t>, while Naive Bayes assumes simpler (linear or Gaussian-based) relationships between features and classes.</a:t>
            </a:r>
          </a:p>
          <a:p>
            <a:pPr>
              <a:buFont typeface="Arial" panose="020B0604020202020204" pitchFamily="34" charset="0"/>
              <a:buChar char="•"/>
            </a:pPr>
            <a:r>
              <a:rPr lang="en-IN" b="1" dirty="0"/>
              <a:t>Localized Decision Making:</a:t>
            </a:r>
            <a:br>
              <a:rPr lang="en-IN" dirty="0"/>
            </a:br>
            <a:r>
              <a:rPr lang="en-IN" dirty="0"/>
              <a:t>KNN makes decisions based on the closest </a:t>
            </a:r>
            <a:r>
              <a:rPr lang="en-IN" dirty="0" err="1"/>
              <a:t>neighbors</a:t>
            </a:r>
            <a:r>
              <a:rPr lang="en-IN" dirty="0"/>
              <a:t>, which gives it an advantage in datasets with well-defined clusters.</a:t>
            </a:r>
          </a:p>
          <a:p>
            <a:pPr>
              <a:buFont typeface="Arial" panose="020B0604020202020204" pitchFamily="34" charset="0"/>
              <a:buChar char="•"/>
            </a:pPr>
            <a:r>
              <a:rPr lang="en-IN" b="1" dirty="0"/>
              <a:t>Flexibility with Imbalance:</a:t>
            </a:r>
            <a:br>
              <a:rPr lang="en-IN" dirty="0"/>
            </a:br>
            <a:r>
              <a:rPr lang="en-IN" dirty="0"/>
              <a:t>While Naive Bayes can struggle with imbalanced data, KNN, when combined with a suitable k value, performs well by leveraging the dominant class in the local </a:t>
            </a:r>
            <a:r>
              <a:rPr lang="en-IN" dirty="0" err="1"/>
              <a:t>neighborhood</a:t>
            </a:r>
            <a:r>
              <a:rPr lang="en-IN"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481FB-8FE0-2296-BF1B-D078C8042410}"/>
              </a:ext>
            </a:extLst>
          </p:cNvPr>
          <p:cNvSpPr txBox="1"/>
          <p:nvPr/>
        </p:nvSpPr>
        <p:spPr>
          <a:xfrm>
            <a:off x="533400" y="800100"/>
            <a:ext cx="10238740" cy="1123314"/>
          </a:xfrm>
          <a:prstGeom prst="rect">
            <a:avLst/>
          </a:prstGeom>
        </p:spPr>
        <p:txBody>
          <a:bodyPr wrap="square" lIns="0" tIns="0" rIns="0" bIns="0">
            <a:normAutofit/>
          </a:bodyPr>
          <a:lstStyle/>
          <a:p>
            <a:pPr>
              <a:lnSpc>
                <a:spcPct val="90000"/>
              </a:lnSpc>
              <a:spcAft>
                <a:spcPts val="600"/>
              </a:spcAft>
            </a:pPr>
            <a:r>
              <a:rPr lang="en-US" sz="5600" b="1" i="0" dirty="0">
                <a:solidFill>
                  <a:srgbClr val="443728"/>
                </a:solidFill>
                <a:latin typeface="Trebuchet MS"/>
                <a:ea typeface="+mj-ea"/>
                <a:cs typeface="Trebuchet MS"/>
              </a:rPr>
              <a:t>Insights and Recommendations</a:t>
            </a:r>
          </a:p>
        </p:txBody>
      </p:sp>
      <p:sp>
        <p:nvSpPr>
          <p:cNvPr id="2" name="object 3">
            <a:extLst>
              <a:ext uri="{FF2B5EF4-FFF2-40B4-BE49-F238E27FC236}">
                <a16:creationId xmlns:a16="http://schemas.microsoft.com/office/drawing/2014/main" id="{74A2BAB4-31C2-3BBC-6B42-686519D49669}"/>
              </a:ext>
            </a:extLst>
          </p:cNvPr>
          <p:cNvSpPr/>
          <p:nvPr/>
        </p:nvSpPr>
        <p:spPr>
          <a:xfrm>
            <a:off x="914400" y="2366010"/>
            <a:ext cx="7955280" cy="6789420"/>
          </a:xfrm>
          <a:prstGeom prst="rect">
            <a:avLst/>
          </a:prstGeom>
        </p:spPr>
        <p:txBody>
          <a:bodyPr wrap="square" lIns="0" tIns="0" rIns="0" bIns="0" rtlCol="0">
            <a:normAutofit/>
          </a:bodyPr>
          <a:lstStyle/>
          <a:p>
            <a:pPr>
              <a:lnSpc>
                <a:spcPct val="90000"/>
              </a:lnSpc>
              <a:spcAft>
                <a:spcPts val="600"/>
              </a:spcAft>
              <a:buFont typeface="Arial" panose="020B0604020202020204" pitchFamily="34" charset="0"/>
              <a:buChar char="•"/>
            </a:pPr>
            <a:r>
              <a:rPr lang="en-US" sz="2400" i="0" dirty="0">
                <a:solidFill>
                  <a:srgbClr val="443728"/>
                </a:solidFill>
                <a:latin typeface="Times New Roman" panose="02020603050405020304" pitchFamily="18" charset="0"/>
                <a:cs typeface="Times New Roman" panose="02020603050405020304" pitchFamily="18" charset="0"/>
              </a:rPr>
              <a:t>Insights: High spenders could be targeted with premium offers.</a:t>
            </a:r>
          </a:p>
          <a:p>
            <a:pPr>
              <a:lnSpc>
                <a:spcPct val="90000"/>
              </a:lnSpc>
              <a:spcAft>
                <a:spcPts val="600"/>
              </a:spcAft>
            </a:pPr>
            <a:endParaRPr lang="en-US" sz="2400" i="0" dirty="0">
              <a:solidFill>
                <a:srgbClr val="443728"/>
              </a:solidFill>
              <a:latin typeface="Times New Roman" panose="02020603050405020304" pitchFamily="18" charset="0"/>
              <a:cs typeface="Times New Roman" panose="02020603050405020304" pitchFamily="18" charset="0"/>
            </a:endParaRPr>
          </a:p>
          <a:p>
            <a:pPr>
              <a:lnSpc>
                <a:spcPct val="90000"/>
              </a:lnSpc>
              <a:spcAft>
                <a:spcPts val="600"/>
              </a:spcAft>
              <a:buFont typeface="Arial" panose="020B0604020202020204" pitchFamily="34" charset="0"/>
              <a:buChar char="•"/>
            </a:pPr>
            <a:r>
              <a:rPr lang="en-US" sz="2400" i="0" dirty="0">
                <a:solidFill>
                  <a:srgbClr val="443728"/>
                </a:solidFill>
                <a:latin typeface="Times New Roman" panose="02020603050405020304" pitchFamily="18" charset="0"/>
                <a:cs typeface="Times New Roman" panose="02020603050405020304" pitchFamily="18" charset="0"/>
              </a:rPr>
              <a:t>Low spenders might require incentives to increase engagement.</a:t>
            </a:r>
          </a:p>
          <a:p>
            <a:pPr>
              <a:lnSpc>
                <a:spcPct val="90000"/>
              </a:lnSpc>
              <a:spcAft>
                <a:spcPts val="600"/>
              </a:spcAft>
            </a:pPr>
            <a:endParaRPr lang="en-US" sz="2400" i="0" dirty="0">
              <a:solidFill>
                <a:srgbClr val="443728"/>
              </a:solidFill>
              <a:latin typeface="Times New Roman" panose="02020603050405020304" pitchFamily="18" charset="0"/>
              <a:cs typeface="Times New Roman" panose="02020603050405020304" pitchFamily="18" charset="0"/>
            </a:endParaRPr>
          </a:p>
          <a:p>
            <a:pPr>
              <a:lnSpc>
                <a:spcPct val="90000"/>
              </a:lnSpc>
              <a:spcAft>
                <a:spcPts val="600"/>
              </a:spcAft>
              <a:buFont typeface="Arial" panose="020B0604020202020204" pitchFamily="34" charset="0"/>
              <a:buChar char="•"/>
            </a:pPr>
            <a:r>
              <a:rPr lang="en-US" sz="2400" i="0" dirty="0">
                <a:solidFill>
                  <a:srgbClr val="443728"/>
                </a:solidFill>
                <a:latin typeface="Times New Roman" panose="02020603050405020304" pitchFamily="18" charset="0"/>
                <a:cs typeface="Times New Roman" panose="02020603050405020304" pitchFamily="18" charset="0"/>
              </a:rPr>
              <a:t>Recommendations: Combine clustering with advanced models for predictive analytics.</a:t>
            </a:r>
          </a:p>
        </p:txBody>
      </p:sp>
      <p:pic>
        <p:nvPicPr>
          <p:cNvPr id="6" name="Picture 5" descr="Vintage compass">
            <a:extLst>
              <a:ext uri="{FF2B5EF4-FFF2-40B4-BE49-F238E27FC236}">
                <a16:creationId xmlns:a16="http://schemas.microsoft.com/office/drawing/2014/main" id="{7E173A8C-6513-FF90-1F9E-FEF5F08CEDC4}"/>
              </a:ext>
            </a:extLst>
          </p:cNvPr>
          <p:cNvPicPr>
            <a:picLocks noChangeAspect="1"/>
          </p:cNvPicPr>
          <p:nvPr/>
        </p:nvPicPr>
        <p:blipFill>
          <a:blip r:embed="rId2"/>
          <a:srcRect l="36142"/>
          <a:stretch/>
        </p:blipFill>
        <p:spPr>
          <a:xfrm>
            <a:off x="9418320" y="2366010"/>
            <a:ext cx="7955280" cy="6789420"/>
          </a:xfrm>
          <a:prstGeom prst="rect">
            <a:avLst/>
          </a:prstGeom>
          <a:noFill/>
        </p:spPr>
      </p:pic>
    </p:spTree>
    <p:extLst>
      <p:ext uri="{BB962C8B-B14F-4D97-AF65-F5344CB8AC3E}">
        <p14:creationId xmlns:p14="http://schemas.microsoft.com/office/powerpoint/2010/main" val="80320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0DBD65-DFBD-4119-43AB-EED20AE620A5}"/>
              </a:ext>
            </a:extLst>
          </p:cNvPr>
          <p:cNvSpPr txBox="1"/>
          <p:nvPr/>
        </p:nvSpPr>
        <p:spPr>
          <a:xfrm>
            <a:off x="914400" y="2366010"/>
            <a:ext cx="7955280" cy="6789420"/>
          </a:xfrm>
          <a:prstGeom prst="rect">
            <a:avLst/>
          </a:prstGeom>
        </p:spPr>
        <p:txBody>
          <a:bodyPr wrap="square" lIns="0" tIns="0" rIns="0" bIns="0" rtlCol="0">
            <a:normAutofit/>
          </a:bodyPr>
          <a:lstStyle/>
          <a:p>
            <a:pPr>
              <a:spcAft>
                <a:spcPts val="600"/>
              </a:spcAft>
            </a:pPr>
            <a:r>
              <a:rPr lang="en-US" sz="4400" b="1" i="0" dirty="0">
                <a:solidFill>
                  <a:srgbClr val="443728"/>
                </a:solidFill>
                <a:latin typeface="Tahoma"/>
                <a:ea typeface="+mn-ea"/>
                <a:cs typeface="Tahoma"/>
              </a:rPr>
              <a:t>THANK YOU</a:t>
            </a:r>
          </a:p>
        </p:txBody>
      </p:sp>
      <p:pic>
        <p:nvPicPr>
          <p:cNvPr id="4" name="Picture 3" descr="Bright modern kitchen">
            <a:extLst>
              <a:ext uri="{FF2B5EF4-FFF2-40B4-BE49-F238E27FC236}">
                <a16:creationId xmlns:a16="http://schemas.microsoft.com/office/drawing/2014/main" id="{E5C5C4F5-5113-939D-9C64-F415446218B6}"/>
              </a:ext>
            </a:extLst>
          </p:cNvPr>
          <p:cNvPicPr>
            <a:picLocks noChangeAspect="1"/>
          </p:cNvPicPr>
          <p:nvPr/>
        </p:nvPicPr>
        <p:blipFill>
          <a:blip r:embed="rId2"/>
          <a:srcRect l="18851" r="2939" b="2"/>
          <a:stretch/>
        </p:blipFill>
        <p:spPr>
          <a:xfrm>
            <a:off x="9418320" y="2366010"/>
            <a:ext cx="7955280" cy="6789420"/>
          </a:xfrm>
          <a:prstGeom prst="rect">
            <a:avLst/>
          </a:prstGeom>
          <a:noFill/>
        </p:spPr>
      </p:pic>
    </p:spTree>
    <p:extLst>
      <p:ext uri="{BB962C8B-B14F-4D97-AF65-F5344CB8AC3E}">
        <p14:creationId xmlns:p14="http://schemas.microsoft.com/office/powerpoint/2010/main" val="371904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9258300"/>
            <a:chOff x="0" y="0"/>
            <a:chExt cx="18288000" cy="9258300"/>
          </a:xfrm>
        </p:grpSpPr>
        <p:pic>
          <p:nvPicPr>
            <p:cNvPr id="3" name="object 3"/>
            <p:cNvPicPr/>
            <p:nvPr/>
          </p:nvPicPr>
          <p:blipFill>
            <a:blip r:embed="rId2" cstate="print"/>
            <a:stretch>
              <a:fillRect/>
            </a:stretch>
          </p:blipFill>
          <p:spPr>
            <a:xfrm>
              <a:off x="0" y="0"/>
              <a:ext cx="18287999" cy="5536367"/>
            </a:xfrm>
            <a:prstGeom prst="rect">
              <a:avLst/>
            </a:prstGeom>
          </p:spPr>
        </p:pic>
        <p:sp>
          <p:nvSpPr>
            <p:cNvPr id="4" name="object 4"/>
            <p:cNvSpPr/>
            <p:nvPr/>
          </p:nvSpPr>
          <p:spPr>
            <a:xfrm>
              <a:off x="0" y="0"/>
              <a:ext cx="18288000" cy="5536565"/>
            </a:xfrm>
            <a:custGeom>
              <a:avLst/>
              <a:gdLst/>
              <a:ahLst/>
              <a:cxnLst/>
              <a:rect l="l" t="t" r="r" b="b"/>
              <a:pathLst>
                <a:path w="18288000" h="5536565">
                  <a:moveTo>
                    <a:pt x="18287999" y="5536367"/>
                  </a:moveTo>
                  <a:lnTo>
                    <a:pt x="0" y="5536367"/>
                  </a:lnTo>
                  <a:lnTo>
                    <a:pt x="0" y="0"/>
                  </a:lnTo>
                  <a:lnTo>
                    <a:pt x="18287999" y="0"/>
                  </a:lnTo>
                  <a:lnTo>
                    <a:pt x="18287999" y="5536367"/>
                  </a:lnTo>
                  <a:close/>
                </a:path>
              </a:pathLst>
            </a:custGeom>
            <a:solidFill>
              <a:srgbClr val="000000">
                <a:alpha val="51998"/>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2220243" y="2739354"/>
              <a:ext cx="14020799" cy="5924549"/>
            </a:xfrm>
            <a:prstGeom prst="rect">
              <a:avLst/>
            </a:prstGeom>
          </p:spPr>
        </p:pic>
        <p:sp>
          <p:nvSpPr>
            <p:cNvPr id="6" name="object 6"/>
            <p:cNvSpPr/>
            <p:nvPr/>
          </p:nvSpPr>
          <p:spPr>
            <a:xfrm>
              <a:off x="2131337" y="1160803"/>
              <a:ext cx="14012544" cy="8097520"/>
            </a:xfrm>
            <a:custGeom>
              <a:avLst/>
              <a:gdLst/>
              <a:ahLst/>
              <a:cxnLst/>
              <a:rect l="l" t="t" r="r" b="b"/>
              <a:pathLst>
                <a:path w="14012544" h="8097520">
                  <a:moveTo>
                    <a:pt x="14012463" y="8097495"/>
                  </a:moveTo>
                  <a:lnTo>
                    <a:pt x="0" y="8097495"/>
                  </a:lnTo>
                  <a:lnTo>
                    <a:pt x="0" y="0"/>
                  </a:lnTo>
                  <a:lnTo>
                    <a:pt x="14012463" y="0"/>
                  </a:lnTo>
                  <a:lnTo>
                    <a:pt x="14012463" y="8097495"/>
                  </a:lnTo>
                  <a:close/>
                </a:path>
              </a:pathLst>
            </a:custGeom>
            <a:solidFill>
              <a:srgbClr val="FFFFFF"/>
            </a:solidFill>
          </p:spPr>
          <p:txBody>
            <a:bodyPr wrap="square" lIns="0" tIns="0" rIns="0" bIns="0" rtlCol="0"/>
            <a:lstStyle/>
            <a:p>
              <a:endParaRPr/>
            </a:p>
          </p:txBody>
        </p:sp>
        <p:sp>
          <p:nvSpPr>
            <p:cNvPr id="7" name="object 7"/>
            <p:cNvSpPr/>
            <p:nvPr/>
          </p:nvSpPr>
          <p:spPr>
            <a:xfrm>
              <a:off x="3266966" y="4074552"/>
              <a:ext cx="11915775" cy="4302760"/>
            </a:xfrm>
            <a:custGeom>
              <a:avLst/>
              <a:gdLst/>
              <a:ahLst/>
              <a:cxnLst/>
              <a:rect l="l" t="t" r="r" b="b"/>
              <a:pathLst>
                <a:path w="11915775" h="4302759">
                  <a:moveTo>
                    <a:pt x="11915494" y="4302350"/>
                  </a:moveTo>
                  <a:lnTo>
                    <a:pt x="0" y="4302350"/>
                  </a:lnTo>
                  <a:lnTo>
                    <a:pt x="0" y="0"/>
                  </a:lnTo>
                  <a:lnTo>
                    <a:pt x="11915494" y="0"/>
                  </a:lnTo>
                  <a:lnTo>
                    <a:pt x="11915494" y="4302350"/>
                  </a:lnTo>
                  <a:close/>
                </a:path>
              </a:pathLst>
            </a:custGeom>
            <a:solidFill>
              <a:srgbClr val="5266C7"/>
            </a:solidFill>
          </p:spPr>
          <p:txBody>
            <a:bodyPr wrap="square" lIns="0" tIns="0" rIns="0" bIns="0" rtlCol="0"/>
            <a:lstStyle/>
            <a:p>
              <a:endParaRPr/>
            </a:p>
          </p:txBody>
        </p:sp>
      </p:grpSp>
      <p:sp>
        <p:nvSpPr>
          <p:cNvPr id="8" name="object 8"/>
          <p:cNvSpPr txBox="1">
            <a:spLocks noGrp="1"/>
          </p:cNvSpPr>
          <p:nvPr>
            <p:ph type="title"/>
          </p:nvPr>
        </p:nvSpPr>
        <p:spPr>
          <a:xfrm>
            <a:off x="5159358" y="1765876"/>
            <a:ext cx="7446645" cy="1507490"/>
          </a:xfrm>
          <a:prstGeom prst="rect">
            <a:avLst/>
          </a:prstGeom>
        </p:spPr>
        <p:txBody>
          <a:bodyPr vert="horz" wrap="square" lIns="0" tIns="635" rIns="0" bIns="0" rtlCol="0">
            <a:spAutoFit/>
          </a:bodyPr>
          <a:lstStyle/>
          <a:p>
            <a:pPr marL="887094" marR="5080" indent="-875030">
              <a:lnSpc>
                <a:spcPts val="5930"/>
              </a:lnSpc>
              <a:spcBef>
                <a:spcPts val="5"/>
              </a:spcBef>
            </a:pPr>
            <a:r>
              <a:rPr sz="4750" spc="235" dirty="0"/>
              <a:t>Dataset</a:t>
            </a:r>
            <a:r>
              <a:rPr sz="4750" spc="-325" dirty="0"/>
              <a:t> </a:t>
            </a:r>
            <a:r>
              <a:rPr sz="4750" spc="85" dirty="0"/>
              <a:t>Name:</a:t>
            </a:r>
            <a:r>
              <a:rPr sz="4750" spc="-325" dirty="0"/>
              <a:t> </a:t>
            </a:r>
            <a:r>
              <a:rPr sz="4750" spc="235" dirty="0"/>
              <a:t>Customer </a:t>
            </a:r>
            <a:r>
              <a:rPr sz="4750" spc="-1415" dirty="0"/>
              <a:t> </a:t>
            </a:r>
            <a:r>
              <a:rPr sz="4750" spc="180" dirty="0"/>
              <a:t>Segmentation</a:t>
            </a:r>
            <a:r>
              <a:rPr sz="4750" spc="-310" dirty="0"/>
              <a:t> </a:t>
            </a:r>
            <a:r>
              <a:rPr sz="4750" spc="229" dirty="0"/>
              <a:t>Data</a:t>
            </a:r>
            <a:endParaRPr sz="4750"/>
          </a:p>
        </p:txBody>
      </p:sp>
      <p:sp>
        <p:nvSpPr>
          <p:cNvPr id="9" name="object 9"/>
          <p:cNvSpPr/>
          <p:nvPr/>
        </p:nvSpPr>
        <p:spPr>
          <a:xfrm>
            <a:off x="5781738" y="5142877"/>
            <a:ext cx="8182609" cy="333375"/>
          </a:xfrm>
          <a:custGeom>
            <a:avLst/>
            <a:gdLst/>
            <a:ahLst/>
            <a:cxnLst/>
            <a:rect l="l" t="t" r="r" b="b"/>
            <a:pathLst>
              <a:path w="8182609" h="333375">
                <a:moveTo>
                  <a:pt x="7217245" y="0"/>
                </a:moveTo>
                <a:lnTo>
                  <a:pt x="5418760" y="0"/>
                </a:lnTo>
                <a:lnTo>
                  <a:pt x="2399881" y="0"/>
                </a:lnTo>
                <a:lnTo>
                  <a:pt x="916330" y="0"/>
                </a:lnTo>
                <a:lnTo>
                  <a:pt x="916330" y="19050"/>
                </a:lnTo>
                <a:lnTo>
                  <a:pt x="2399881" y="19050"/>
                </a:lnTo>
                <a:lnTo>
                  <a:pt x="5418760" y="19050"/>
                </a:lnTo>
                <a:lnTo>
                  <a:pt x="7217245" y="19050"/>
                </a:lnTo>
                <a:lnTo>
                  <a:pt x="7217245" y="0"/>
                </a:lnTo>
                <a:close/>
              </a:path>
              <a:path w="8182609" h="333375">
                <a:moveTo>
                  <a:pt x="8182546" y="314325"/>
                </a:moveTo>
                <a:lnTo>
                  <a:pt x="7864132" y="314325"/>
                </a:lnTo>
                <a:lnTo>
                  <a:pt x="7695336" y="314325"/>
                </a:lnTo>
                <a:lnTo>
                  <a:pt x="556806" y="314325"/>
                </a:lnTo>
                <a:lnTo>
                  <a:pt x="0" y="314325"/>
                </a:lnTo>
                <a:lnTo>
                  <a:pt x="0" y="333375"/>
                </a:lnTo>
                <a:lnTo>
                  <a:pt x="556806" y="333375"/>
                </a:lnTo>
                <a:lnTo>
                  <a:pt x="7695336" y="333375"/>
                </a:lnTo>
                <a:lnTo>
                  <a:pt x="7864132" y="333375"/>
                </a:lnTo>
                <a:lnTo>
                  <a:pt x="8182546" y="333375"/>
                </a:lnTo>
                <a:lnTo>
                  <a:pt x="8182546" y="314325"/>
                </a:lnTo>
                <a:close/>
              </a:path>
            </a:pathLst>
          </a:custGeom>
          <a:solidFill>
            <a:srgbClr val="FFFBFA"/>
          </a:solidFill>
        </p:spPr>
        <p:txBody>
          <a:bodyPr wrap="square" lIns="0" tIns="0" rIns="0" bIns="0" rtlCol="0"/>
          <a:lstStyle/>
          <a:p>
            <a:endParaRPr/>
          </a:p>
        </p:txBody>
      </p:sp>
      <p:sp>
        <p:nvSpPr>
          <p:cNvPr id="10" name="object 10"/>
          <p:cNvSpPr txBox="1"/>
          <p:nvPr/>
        </p:nvSpPr>
        <p:spPr>
          <a:xfrm>
            <a:off x="4371519" y="4528197"/>
            <a:ext cx="9605645" cy="3219450"/>
          </a:xfrm>
          <a:prstGeom prst="rect">
            <a:avLst/>
          </a:prstGeom>
        </p:spPr>
        <p:txBody>
          <a:bodyPr vert="horz" wrap="square" lIns="0" tIns="52704" rIns="0" bIns="0" rtlCol="0">
            <a:spAutoFit/>
          </a:bodyPr>
          <a:lstStyle/>
          <a:p>
            <a:pPr marL="4359910">
              <a:lnSpc>
                <a:spcPct val="100000"/>
              </a:lnSpc>
              <a:spcBef>
                <a:spcPts val="414"/>
              </a:spcBef>
            </a:pPr>
            <a:r>
              <a:rPr sz="1800" b="1" spc="10" dirty="0">
                <a:solidFill>
                  <a:srgbClr val="FFFBFA"/>
                </a:solidFill>
                <a:latin typeface="Trebuchet MS"/>
                <a:cs typeface="Trebuchet MS"/>
              </a:rPr>
              <a:t>Source</a:t>
            </a:r>
            <a:r>
              <a:rPr sz="1800" spc="10" dirty="0">
                <a:solidFill>
                  <a:srgbClr val="FFFBFA"/>
                </a:solidFill>
                <a:latin typeface="Trebuchet MS"/>
                <a:cs typeface="Trebuchet MS"/>
              </a:rPr>
              <a:t>:</a:t>
            </a:r>
            <a:endParaRPr sz="1800">
              <a:latin typeface="Trebuchet MS"/>
              <a:cs typeface="Trebuchet MS"/>
            </a:endParaRPr>
          </a:p>
          <a:p>
            <a:pPr marL="1120140" indent="-142875">
              <a:lnSpc>
                <a:spcPct val="100000"/>
              </a:lnSpc>
              <a:spcBef>
                <a:spcPts val="315"/>
              </a:spcBef>
              <a:buFont typeface="Trebuchet MS"/>
              <a:buChar char="•"/>
              <a:tabLst>
                <a:tab pos="1120775" algn="l"/>
              </a:tabLst>
            </a:pPr>
            <a:r>
              <a:rPr sz="1800" b="1" spc="5" dirty="0">
                <a:solidFill>
                  <a:srgbClr val="FFFBFA"/>
                </a:solidFill>
                <a:latin typeface="Trebuchet MS"/>
                <a:cs typeface="Trebuchet MS"/>
              </a:rPr>
              <a:t>Kaggle</a:t>
            </a:r>
            <a:r>
              <a:rPr sz="1800" spc="5" dirty="0">
                <a:solidFill>
                  <a:srgbClr val="FFFBFA"/>
                </a:solidFill>
                <a:latin typeface="Trebuchet MS"/>
                <a:cs typeface="Trebuchet MS"/>
              </a:rPr>
              <a:t>:</a:t>
            </a:r>
            <a:r>
              <a:rPr sz="1800" spc="-45" dirty="0">
                <a:solidFill>
                  <a:srgbClr val="FFFBFA"/>
                </a:solidFill>
                <a:latin typeface="Trebuchet MS"/>
                <a:cs typeface="Trebuchet MS"/>
              </a:rPr>
              <a:t> </a:t>
            </a:r>
            <a:r>
              <a:rPr sz="1800" u="heavy" dirty="0">
                <a:solidFill>
                  <a:srgbClr val="FFFBFA"/>
                </a:solidFill>
                <a:uFill>
                  <a:solidFill>
                    <a:srgbClr val="FFFBFA"/>
                  </a:solidFill>
                </a:uFill>
                <a:latin typeface="Trebuchet MS"/>
                <a:cs typeface="Trebuchet MS"/>
                <a:hlinkClick r:id="rId4"/>
              </a:rPr>
              <a:t>htt</a:t>
            </a:r>
            <a:r>
              <a:rPr sz="1800" dirty="0">
                <a:solidFill>
                  <a:srgbClr val="FFFBFA"/>
                </a:solidFill>
                <a:latin typeface="Trebuchet MS"/>
                <a:cs typeface="Trebuchet MS"/>
                <a:hlinkClick r:id="rId4"/>
              </a:rPr>
              <a:t>ps://www.kaggle.com/code/nataliaole/cc-general-clustering</a:t>
            </a:r>
            <a:endParaRPr sz="1800">
              <a:latin typeface="Trebuchet MS"/>
              <a:cs typeface="Trebuchet MS"/>
            </a:endParaRPr>
          </a:p>
          <a:p>
            <a:pPr marL="154940" indent="-142875">
              <a:lnSpc>
                <a:spcPct val="100000"/>
              </a:lnSpc>
              <a:spcBef>
                <a:spcPts val="315"/>
              </a:spcBef>
              <a:buFont typeface="Trebuchet MS"/>
              <a:buChar char="•"/>
              <a:tabLst>
                <a:tab pos="155575" algn="l"/>
              </a:tabLst>
            </a:pPr>
            <a:r>
              <a:rPr sz="1800" b="1" spc="5" dirty="0">
                <a:solidFill>
                  <a:srgbClr val="FFFBFA"/>
                </a:solidFill>
                <a:latin typeface="Trebuchet MS"/>
                <a:cs typeface="Trebuchet MS"/>
              </a:rPr>
              <a:t>GitHub</a:t>
            </a:r>
            <a:r>
              <a:rPr sz="1800" spc="5" dirty="0">
                <a:solidFill>
                  <a:srgbClr val="FFFBFA"/>
                </a:solidFill>
                <a:latin typeface="Trebuchet MS"/>
                <a:cs typeface="Trebuchet MS"/>
              </a:rPr>
              <a:t>:</a:t>
            </a:r>
            <a:r>
              <a:rPr sz="1800" spc="-10" dirty="0">
                <a:solidFill>
                  <a:srgbClr val="FFFBFA"/>
                </a:solidFill>
                <a:latin typeface="Trebuchet MS"/>
                <a:cs typeface="Trebuchet MS"/>
              </a:rPr>
              <a:t> </a:t>
            </a:r>
            <a:r>
              <a:rPr sz="1800" u="heavy" spc="-5" dirty="0">
                <a:solidFill>
                  <a:srgbClr val="FFFBFA"/>
                </a:solidFill>
                <a:uFill>
                  <a:solidFill>
                    <a:srgbClr val="FFFBFA"/>
                  </a:solidFill>
                </a:uFill>
                <a:latin typeface="Trebuchet MS"/>
                <a:cs typeface="Trebuchet MS"/>
                <a:hlinkClick r:id="rId5"/>
              </a:rPr>
              <a:t>htt</a:t>
            </a:r>
            <a:r>
              <a:rPr sz="1800" spc="-5" dirty="0">
                <a:solidFill>
                  <a:srgbClr val="FFFBFA"/>
                </a:solidFill>
                <a:latin typeface="Trebuchet MS"/>
                <a:cs typeface="Trebuchet MS"/>
                <a:hlinkClick r:id="rId5"/>
              </a:rPr>
              <a:t>ps://github.com/rubaramanan/socialdatamine_final/blob/main/src/Final.ipynb</a:t>
            </a:r>
            <a:endParaRPr sz="1800">
              <a:latin typeface="Trebuchet MS"/>
              <a:cs typeface="Trebuchet MS"/>
            </a:endParaRPr>
          </a:p>
          <a:p>
            <a:pPr>
              <a:lnSpc>
                <a:spcPct val="100000"/>
              </a:lnSpc>
              <a:buClr>
                <a:srgbClr val="FFFBFA"/>
              </a:buClr>
              <a:buFont typeface="Trebuchet MS"/>
              <a:buChar char="•"/>
            </a:pPr>
            <a:endParaRPr sz="2300">
              <a:latin typeface="Trebuchet MS"/>
              <a:cs typeface="Trebuchet MS"/>
            </a:endParaRPr>
          </a:p>
          <a:p>
            <a:pPr>
              <a:lnSpc>
                <a:spcPct val="100000"/>
              </a:lnSpc>
              <a:spcBef>
                <a:spcPts val="25"/>
              </a:spcBef>
              <a:buClr>
                <a:srgbClr val="FFFBFA"/>
              </a:buClr>
              <a:buFont typeface="Trebuchet MS"/>
              <a:buChar char="•"/>
            </a:pPr>
            <a:endParaRPr sz="2550">
              <a:latin typeface="Trebuchet MS"/>
              <a:cs typeface="Trebuchet MS"/>
            </a:endParaRPr>
          </a:p>
          <a:p>
            <a:pPr marR="52705" algn="ctr">
              <a:lnSpc>
                <a:spcPct val="100000"/>
              </a:lnSpc>
              <a:spcBef>
                <a:spcPts val="5"/>
              </a:spcBef>
            </a:pPr>
            <a:r>
              <a:rPr sz="1800" b="1" spc="-5" dirty="0">
                <a:solidFill>
                  <a:srgbClr val="FFFFFF"/>
                </a:solidFill>
                <a:latin typeface="Arial"/>
                <a:cs typeface="Arial"/>
              </a:rPr>
              <a:t>Key</a:t>
            </a:r>
            <a:r>
              <a:rPr sz="1800" b="1" spc="-50" dirty="0">
                <a:solidFill>
                  <a:srgbClr val="FFFFFF"/>
                </a:solidFill>
                <a:latin typeface="Arial"/>
                <a:cs typeface="Arial"/>
              </a:rPr>
              <a:t> </a:t>
            </a:r>
            <a:r>
              <a:rPr sz="1800" b="1" spc="-5" dirty="0">
                <a:solidFill>
                  <a:srgbClr val="FFFFFF"/>
                </a:solidFill>
                <a:latin typeface="Arial"/>
                <a:cs typeface="Arial"/>
              </a:rPr>
              <a:t>Attributes</a:t>
            </a:r>
            <a:r>
              <a:rPr sz="1800" spc="-5" dirty="0">
                <a:solidFill>
                  <a:srgbClr val="FFFFFF"/>
                </a:solidFill>
                <a:latin typeface="Arial MT"/>
                <a:cs typeface="Arial MT"/>
              </a:rPr>
              <a:t>:</a:t>
            </a:r>
            <a:endParaRPr sz="1800">
              <a:latin typeface="Arial MT"/>
              <a:cs typeface="Arial MT"/>
            </a:endParaRPr>
          </a:p>
          <a:p>
            <a:pPr marL="2329815" lvl="1" indent="-144145">
              <a:lnSpc>
                <a:spcPct val="100000"/>
              </a:lnSpc>
              <a:spcBef>
                <a:spcPts val="315"/>
              </a:spcBef>
              <a:buFont typeface="Arial MT"/>
              <a:buChar char="•"/>
              <a:tabLst>
                <a:tab pos="2330450" algn="l"/>
              </a:tabLst>
            </a:pPr>
            <a:r>
              <a:rPr sz="1800" b="1" spc="-5" dirty="0">
                <a:solidFill>
                  <a:srgbClr val="FFFFFF"/>
                </a:solidFill>
                <a:latin typeface="Arial"/>
                <a:cs typeface="Arial"/>
              </a:rPr>
              <a:t>Customer</a:t>
            </a:r>
            <a:r>
              <a:rPr sz="1800" b="1" spc="-15" dirty="0">
                <a:solidFill>
                  <a:srgbClr val="FFFFFF"/>
                </a:solidFill>
                <a:latin typeface="Arial"/>
                <a:cs typeface="Arial"/>
              </a:rPr>
              <a:t> </a:t>
            </a:r>
            <a:r>
              <a:rPr sz="1800" b="1" spc="-5" dirty="0">
                <a:solidFill>
                  <a:srgbClr val="FFFFFF"/>
                </a:solidFill>
                <a:latin typeface="Arial"/>
                <a:cs typeface="Arial"/>
              </a:rPr>
              <a:t>ID</a:t>
            </a:r>
            <a:r>
              <a:rPr sz="1800" spc="-5" dirty="0">
                <a:solidFill>
                  <a:srgbClr val="FFFFFF"/>
                </a:solidFill>
                <a:latin typeface="Arial MT"/>
                <a:cs typeface="Arial MT"/>
              </a:rPr>
              <a:t>:</a:t>
            </a:r>
            <a:r>
              <a:rPr sz="1800" spc="-15" dirty="0">
                <a:solidFill>
                  <a:srgbClr val="FFFFFF"/>
                </a:solidFill>
                <a:latin typeface="Arial MT"/>
                <a:cs typeface="Arial MT"/>
              </a:rPr>
              <a:t> </a:t>
            </a:r>
            <a:r>
              <a:rPr sz="1800" spc="-5" dirty="0">
                <a:solidFill>
                  <a:srgbClr val="FFFFFF"/>
                </a:solidFill>
                <a:latin typeface="Arial MT"/>
                <a:cs typeface="Arial MT"/>
              </a:rPr>
              <a:t>Unique</a:t>
            </a:r>
            <a:r>
              <a:rPr sz="1800" spc="-10" dirty="0">
                <a:solidFill>
                  <a:srgbClr val="FFFFFF"/>
                </a:solidFill>
                <a:latin typeface="Arial MT"/>
                <a:cs typeface="Arial MT"/>
              </a:rPr>
              <a:t> </a:t>
            </a:r>
            <a:r>
              <a:rPr sz="1800" spc="-5" dirty="0">
                <a:solidFill>
                  <a:srgbClr val="FFFFFF"/>
                </a:solidFill>
                <a:latin typeface="Arial MT"/>
                <a:cs typeface="Arial MT"/>
              </a:rPr>
              <a:t>identifier</a:t>
            </a:r>
            <a:r>
              <a:rPr sz="1800" spc="-15" dirty="0">
                <a:solidFill>
                  <a:srgbClr val="FFFFFF"/>
                </a:solidFill>
                <a:latin typeface="Arial MT"/>
                <a:cs typeface="Arial MT"/>
              </a:rPr>
              <a:t> </a:t>
            </a:r>
            <a:r>
              <a:rPr sz="1800" spc="-5" dirty="0">
                <a:solidFill>
                  <a:srgbClr val="FFFFFF"/>
                </a:solidFill>
                <a:latin typeface="Arial MT"/>
                <a:cs typeface="Arial MT"/>
              </a:rPr>
              <a:t>for</a:t>
            </a:r>
            <a:r>
              <a:rPr sz="1800" spc="-15" dirty="0">
                <a:solidFill>
                  <a:srgbClr val="FFFFFF"/>
                </a:solidFill>
                <a:latin typeface="Arial MT"/>
                <a:cs typeface="Arial MT"/>
              </a:rPr>
              <a:t> </a:t>
            </a:r>
            <a:r>
              <a:rPr sz="1800" spc="-5" dirty="0">
                <a:solidFill>
                  <a:srgbClr val="FFFFFF"/>
                </a:solidFill>
                <a:latin typeface="Arial MT"/>
                <a:cs typeface="Arial MT"/>
              </a:rPr>
              <a:t>each</a:t>
            </a:r>
            <a:r>
              <a:rPr sz="1800" spc="-10" dirty="0">
                <a:solidFill>
                  <a:srgbClr val="FFFFFF"/>
                </a:solidFill>
                <a:latin typeface="Arial MT"/>
                <a:cs typeface="Arial MT"/>
              </a:rPr>
              <a:t> </a:t>
            </a:r>
            <a:r>
              <a:rPr sz="1800" spc="-5" dirty="0">
                <a:solidFill>
                  <a:srgbClr val="FFFFFF"/>
                </a:solidFill>
                <a:latin typeface="Arial MT"/>
                <a:cs typeface="Arial MT"/>
              </a:rPr>
              <a:t>customer.</a:t>
            </a:r>
            <a:endParaRPr sz="1800">
              <a:latin typeface="Arial MT"/>
              <a:cs typeface="Arial MT"/>
            </a:endParaRPr>
          </a:p>
          <a:p>
            <a:pPr marL="2406015" lvl="2" indent="-144145">
              <a:lnSpc>
                <a:spcPct val="100000"/>
              </a:lnSpc>
              <a:spcBef>
                <a:spcPts val="315"/>
              </a:spcBef>
              <a:buFont typeface="Arial MT"/>
              <a:buChar char="•"/>
              <a:tabLst>
                <a:tab pos="2406650" algn="l"/>
              </a:tabLst>
            </a:pPr>
            <a:r>
              <a:rPr sz="1800" b="1" spc="-5" dirty="0">
                <a:solidFill>
                  <a:srgbClr val="FFFFFF"/>
                </a:solidFill>
                <a:latin typeface="Arial"/>
                <a:cs typeface="Arial"/>
              </a:rPr>
              <a:t>Balance</a:t>
            </a:r>
            <a:r>
              <a:rPr sz="1800" spc="-5" dirty="0">
                <a:solidFill>
                  <a:srgbClr val="FFFFFF"/>
                </a:solidFill>
                <a:latin typeface="Arial MT"/>
                <a:cs typeface="Arial MT"/>
              </a:rPr>
              <a:t>:</a:t>
            </a:r>
            <a:r>
              <a:rPr sz="1800" spc="-15" dirty="0">
                <a:solidFill>
                  <a:srgbClr val="FFFFFF"/>
                </a:solidFill>
                <a:latin typeface="Arial MT"/>
                <a:cs typeface="Arial MT"/>
              </a:rPr>
              <a:t> </a:t>
            </a:r>
            <a:r>
              <a:rPr sz="1800" spc="-5" dirty="0">
                <a:solidFill>
                  <a:srgbClr val="FFFFFF"/>
                </a:solidFill>
                <a:latin typeface="Arial MT"/>
                <a:cs typeface="Arial MT"/>
              </a:rPr>
              <a:t>Credit</a:t>
            </a:r>
            <a:r>
              <a:rPr sz="1800" spc="-15" dirty="0">
                <a:solidFill>
                  <a:srgbClr val="FFFFFF"/>
                </a:solidFill>
                <a:latin typeface="Arial MT"/>
                <a:cs typeface="Arial MT"/>
              </a:rPr>
              <a:t> </a:t>
            </a:r>
            <a:r>
              <a:rPr sz="1800" spc="-5" dirty="0">
                <a:solidFill>
                  <a:srgbClr val="FFFFFF"/>
                </a:solidFill>
                <a:latin typeface="Arial MT"/>
                <a:cs typeface="Arial MT"/>
              </a:rPr>
              <a:t>card</a:t>
            </a:r>
            <a:r>
              <a:rPr sz="1800" spc="-10" dirty="0">
                <a:solidFill>
                  <a:srgbClr val="FFFFFF"/>
                </a:solidFill>
                <a:latin typeface="Arial MT"/>
                <a:cs typeface="Arial MT"/>
              </a:rPr>
              <a:t> </a:t>
            </a:r>
            <a:r>
              <a:rPr sz="1800" spc="-5" dirty="0">
                <a:solidFill>
                  <a:srgbClr val="FFFFFF"/>
                </a:solidFill>
                <a:latin typeface="Arial MT"/>
                <a:cs typeface="Arial MT"/>
              </a:rPr>
              <a:t>balance</a:t>
            </a:r>
            <a:r>
              <a:rPr sz="1800" spc="-15" dirty="0">
                <a:solidFill>
                  <a:srgbClr val="FFFFFF"/>
                </a:solidFill>
                <a:latin typeface="Arial MT"/>
                <a:cs typeface="Arial MT"/>
              </a:rPr>
              <a:t> </a:t>
            </a:r>
            <a:r>
              <a:rPr sz="1800" spc="-5" dirty="0">
                <a:solidFill>
                  <a:srgbClr val="FFFFFF"/>
                </a:solidFill>
                <a:latin typeface="Arial MT"/>
                <a:cs typeface="Arial MT"/>
              </a:rPr>
              <a:t>for</a:t>
            </a:r>
            <a:r>
              <a:rPr sz="1800" spc="-15" dirty="0">
                <a:solidFill>
                  <a:srgbClr val="FFFFFF"/>
                </a:solidFill>
                <a:latin typeface="Arial MT"/>
                <a:cs typeface="Arial MT"/>
              </a:rPr>
              <a:t> </a:t>
            </a:r>
            <a:r>
              <a:rPr sz="1800" spc="-5" dirty="0">
                <a:solidFill>
                  <a:srgbClr val="FFFFFF"/>
                </a:solidFill>
                <a:latin typeface="Arial MT"/>
                <a:cs typeface="Arial MT"/>
              </a:rPr>
              <a:t>each</a:t>
            </a:r>
            <a:r>
              <a:rPr sz="1800" spc="-10" dirty="0">
                <a:solidFill>
                  <a:srgbClr val="FFFFFF"/>
                </a:solidFill>
                <a:latin typeface="Arial MT"/>
                <a:cs typeface="Arial MT"/>
              </a:rPr>
              <a:t> </a:t>
            </a:r>
            <a:r>
              <a:rPr sz="1800" spc="-5" dirty="0">
                <a:solidFill>
                  <a:srgbClr val="FFFFFF"/>
                </a:solidFill>
                <a:latin typeface="Arial MT"/>
                <a:cs typeface="Arial MT"/>
              </a:rPr>
              <a:t>customer.</a:t>
            </a:r>
            <a:endParaRPr sz="1800">
              <a:latin typeface="Arial MT"/>
              <a:cs typeface="Arial MT"/>
            </a:endParaRPr>
          </a:p>
          <a:p>
            <a:pPr marL="1523365" indent="-144145">
              <a:lnSpc>
                <a:spcPct val="100000"/>
              </a:lnSpc>
              <a:spcBef>
                <a:spcPts val="315"/>
              </a:spcBef>
              <a:buFont typeface="Arial MT"/>
              <a:buChar char="•"/>
              <a:tabLst>
                <a:tab pos="1524000" algn="l"/>
              </a:tabLst>
            </a:pPr>
            <a:r>
              <a:rPr sz="1800" b="1" spc="-5" dirty="0">
                <a:solidFill>
                  <a:srgbClr val="FFFFFF"/>
                </a:solidFill>
                <a:latin typeface="Arial"/>
                <a:cs typeface="Arial"/>
              </a:rPr>
              <a:t>Purchase</a:t>
            </a:r>
            <a:r>
              <a:rPr sz="1800" b="1" spc="-15" dirty="0">
                <a:solidFill>
                  <a:srgbClr val="FFFFFF"/>
                </a:solidFill>
                <a:latin typeface="Arial"/>
                <a:cs typeface="Arial"/>
              </a:rPr>
              <a:t> </a:t>
            </a:r>
            <a:r>
              <a:rPr sz="1800" b="1" spc="-5" dirty="0">
                <a:solidFill>
                  <a:srgbClr val="FFFFFF"/>
                </a:solidFill>
                <a:latin typeface="Arial"/>
                <a:cs typeface="Arial"/>
              </a:rPr>
              <a:t>Category</a:t>
            </a:r>
            <a:r>
              <a:rPr sz="1800" spc="-5" dirty="0">
                <a:solidFill>
                  <a:srgbClr val="FFFFFF"/>
                </a:solidFill>
                <a:latin typeface="Arial MT"/>
                <a:cs typeface="Arial MT"/>
              </a:rPr>
              <a:t>:</a:t>
            </a:r>
            <a:r>
              <a:rPr sz="1800" spc="-15" dirty="0">
                <a:solidFill>
                  <a:srgbClr val="FFFFFF"/>
                </a:solidFill>
                <a:latin typeface="Arial MT"/>
                <a:cs typeface="Arial MT"/>
              </a:rPr>
              <a:t> </a:t>
            </a:r>
            <a:r>
              <a:rPr sz="1800" spc="-5" dirty="0">
                <a:solidFill>
                  <a:srgbClr val="FFFFFF"/>
                </a:solidFill>
                <a:latin typeface="Arial MT"/>
                <a:cs typeface="Arial MT"/>
              </a:rPr>
              <a:t>Spending</a:t>
            </a:r>
            <a:r>
              <a:rPr sz="1800" spc="-10" dirty="0">
                <a:solidFill>
                  <a:srgbClr val="FFFFFF"/>
                </a:solidFill>
                <a:latin typeface="Arial MT"/>
                <a:cs typeface="Arial MT"/>
              </a:rPr>
              <a:t> </a:t>
            </a:r>
            <a:r>
              <a:rPr sz="1800" spc="-5" dirty="0">
                <a:solidFill>
                  <a:srgbClr val="FFFFFF"/>
                </a:solidFill>
                <a:latin typeface="Arial MT"/>
                <a:cs typeface="Arial MT"/>
              </a:rPr>
              <a:t>categories</a:t>
            </a:r>
            <a:r>
              <a:rPr sz="1800" spc="-15" dirty="0">
                <a:solidFill>
                  <a:srgbClr val="FFFFFF"/>
                </a:solidFill>
                <a:latin typeface="Arial MT"/>
                <a:cs typeface="Arial MT"/>
              </a:rPr>
              <a:t> </a:t>
            </a:r>
            <a:r>
              <a:rPr sz="1800" spc="-5" dirty="0">
                <a:solidFill>
                  <a:srgbClr val="FFFFFF"/>
                </a:solidFill>
                <a:latin typeface="Arial MT"/>
                <a:cs typeface="Arial MT"/>
              </a:rPr>
              <a:t>(e.g.,</a:t>
            </a:r>
            <a:r>
              <a:rPr sz="1800" spc="-15" dirty="0">
                <a:solidFill>
                  <a:srgbClr val="FFFFFF"/>
                </a:solidFill>
                <a:latin typeface="Arial MT"/>
                <a:cs typeface="Arial MT"/>
              </a:rPr>
              <a:t> </a:t>
            </a:r>
            <a:r>
              <a:rPr sz="1800" spc="-5" dirty="0">
                <a:solidFill>
                  <a:srgbClr val="FFFFFF"/>
                </a:solidFill>
                <a:latin typeface="Arial MT"/>
                <a:cs typeface="Arial MT"/>
              </a:rPr>
              <a:t>groceries,</a:t>
            </a:r>
            <a:r>
              <a:rPr sz="1800" spc="-10" dirty="0">
                <a:solidFill>
                  <a:srgbClr val="FFFFFF"/>
                </a:solidFill>
                <a:latin typeface="Arial MT"/>
                <a:cs typeface="Arial MT"/>
              </a:rPr>
              <a:t> </a:t>
            </a:r>
            <a:r>
              <a:rPr sz="1800" spc="-5" dirty="0">
                <a:solidFill>
                  <a:srgbClr val="FFFFFF"/>
                </a:solidFill>
                <a:latin typeface="Arial MT"/>
                <a:cs typeface="Arial MT"/>
              </a:rPr>
              <a:t>travel).</a:t>
            </a:r>
            <a:endParaRPr sz="1800">
              <a:latin typeface="Arial MT"/>
              <a:cs typeface="Arial MT"/>
            </a:endParaRPr>
          </a:p>
          <a:p>
            <a:pPr marL="2374900" lvl="1" indent="-143510">
              <a:lnSpc>
                <a:spcPct val="100000"/>
              </a:lnSpc>
              <a:spcBef>
                <a:spcPts val="315"/>
              </a:spcBef>
              <a:buFont typeface="Arial MT"/>
              <a:buChar char="•"/>
              <a:tabLst>
                <a:tab pos="2374900" algn="l"/>
              </a:tabLst>
            </a:pPr>
            <a:r>
              <a:rPr sz="1800" b="1" spc="-5" dirty="0">
                <a:solidFill>
                  <a:srgbClr val="FFFFFF"/>
                </a:solidFill>
                <a:latin typeface="Arial"/>
                <a:cs typeface="Arial"/>
              </a:rPr>
              <a:t>Credit</a:t>
            </a:r>
            <a:r>
              <a:rPr sz="1800" b="1" spc="-15" dirty="0">
                <a:solidFill>
                  <a:srgbClr val="FFFFFF"/>
                </a:solidFill>
                <a:latin typeface="Arial"/>
                <a:cs typeface="Arial"/>
              </a:rPr>
              <a:t> </a:t>
            </a:r>
            <a:r>
              <a:rPr sz="1800" b="1" spc="-5" dirty="0">
                <a:solidFill>
                  <a:srgbClr val="FFFFFF"/>
                </a:solidFill>
                <a:latin typeface="Arial"/>
                <a:cs typeface="Arial"/>
              </a:rPr>
              <a:t>Utilization</a:t>
            </a:r>
            <a:r>
              <a:rPr sz="1800" spc="-5" dirty="0">
                <a:solidFill>
                  <a:srgbClr val="FFFFFF"/>
                </a:solidFill>
                <a:latin typeface="Arial MT"/>
                <a:cs typeface="Arial MT"/>
              </a:rPr>
              <a:t>:</a:t>
            </a:r>
            <a:r>
              <a:rPr sz="1800" spc="-10" dirty="0">
                <a:solidFill>
                  <a:srgbClr val="FFFFFF"/>
                </a:solidFill>
                <a:latin typeface="Arial MT"/>
                <a:cs typeface="Arial MT"/>
              </a:rPr>
              <a:t> </a:t>
            </a:r>
            <a:r>
              <a:rPr sz="1800" spc="-5" dirty="0">
                <a:solidFill>
                  <a:srgbClr val="FFFFFF"/>
                </a:solidFill>
                <a:latin typeface="Arial MT"/>
                <a:cs typeface="Arial MT"/>
              </a:rPr>
              <a:t>Ratio</a:t>
            </a:r>
            <a:r>
              <a:rPr sz="1800" spc="-15" dirty="0">
                <a:solidFill>
                  <a:srgbClr val="FFFFFF"/>
                </a:solidFill>
                <a:latin typeface="Arial MT"/>
                <a:cs typeface="Arial MT"/>
              </a:rPr>
              <a:t> </a:t>
            </a:r>
            <a:r>
              <a:rPr sz="1800" spc="-5" dirty="0">
                <a:solidFill>
                  <a:srgbClr val="FFFFFF"/>
                </a:solidFill>
                <a:latin typeface="Arial MT"/>
                <a:cs typeface="Arial MT"/>
              </a:rPr>
              <a:t>of</a:t>
            </a:r>
            <a:r>
              <a:rPr sz="1800" spc="-10" dirty="0">
                <a:solidFill>
                  <a:srgbClr val="FFFFFF"/>
                </a:solidFill>
                <a:latin typeface="Arial MT"/>
                <a:cs typeface="Arial MT"/>
              </a:rPr>
              <a:t> </a:t>
            </a:r>
            <a:r>
              <a:rPr sz="1800" spc="-5" dirty="0">
                <a:solidFill>
                  <a:srgbClr val="FFFFFF"/>
                </a:solidFill>
                <a:latin typeface="Arial MT"/>
                <a:cs typeface="Arial MT"/>
              </a:rPr>
              <a:t>balance</a:t>
            </a:r>
            <a:r>
              <a:rPr sz="1800" spc="-10" dirty="0">
                <a:solidFill>
                  <a:srgbClr val="FFFFFF"/>
                </a:solidFill>
                <a:latin typeface="Arial MT"/>
                <a:cs typeface="Arial MT"/>
              </a:rPr>
              <a:t> </a:t>
            </a:r>
            <a:r>
              <a:rPr sz="1800" spc="-5" dirty="0">
                <a:solidFill>
                  <a:srgbClr val="FFFFFF"/>
                </a:solidFill>
                <a:latin typeface="Arial MT"/>
                <a:cs typeface="Arial MT"/>
              </a:rPr>
              <a:t>to</a:t>
            </a:r>
            <a:r>
              <a:rPr sz="1800" spc="-15" dirty="0">
                <a:solidFill>
                  <a:srgbClr val="FFFFFF"/>
                </a:solidFill>
                <a:latin typeface="Arial MT"/>
                <a:cs typeface="Arial MT"/>
              </a:rPr>
              <a:t> </a:t>
            </a:r>
            <a:r>
              <a:rPr sz="1800" spc="-5" dirty="0">
                <a:solidFill>
                  <a:srgbClr val="FFFFFF"/>
                </a:solidFill>
                <a:latin typeface="Arial MT"/>
                <a:cs typeface="Arial MT"/>
              </a:rPr>
              <a:t>credit</a:t>
            </a:r>
            <a:r>
              <a:rPr sz="1800" spc="-10" dirty="0">
                <a:solidFill>
                  <a:srgbClr val="FFFFFF"/>
                </a:solidFill>
                <a:latin typeface="Arial MT"/>
                <a:cs typeface="Arial MT"/>
              </a:rPr>
              <a:t> </a:t>
            </a:r>
            <a:r>
              <a:rPr sz="1800" spc="-5" dirty="0">
                <a:solidFill>
                  <a:srgbClr val="FFFFFF"/>
                </a:solidFill>
                <a:latin typeface="Arial MT"/>
                <a:cs typeface="Arial MT"/>
              </a:rPr>
              <a:t>limit.</a:t>
            </a:r>
            <a:endParaRPr sz="18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04800" y="569913"/>
            <a:ext cx="10238740" cy="1123314"/>
          </a:xfrm>
        </p:spPr>
        <p:txBody>
          <a:bodyPr vert="horz" wrap="square" lIns="0" tIns="0" rIns="0" bIns="0" rtlCol="0">
            <a:normAutofit/>
          </a:bodyPr>
          <a:lstStyle/>
          <a:p>
            <a:pPr marL="12700">
              <a:spcBef>
                <a:spcPts val="135"/>
              </a:spcBef>
            </a:pPr>
            <a:r>
              <a:rPr lang="en-IN" b="1" i="0" spc="254" dirty="0">
                <a:latin typeface="Trebuchet MS"/>
                <a:ea typeface="+mj-ea"/>
                <a:cs typeface="Trebuchet MS"/>
              </a:rPr>
              <a:t>Data</a:t>
            </a:r>
            <a:r>
              <a:rPr lang="en-IN" b="1" i="0" spc="-395" dirty="0">
                <a:latin typeface="Trebuchet MS"/>
                <a:ea typeface="+mj-ea"/>
                <a:cs typeface="Trebuchet MS"/>
              </a:rPr>
              <a:t> </a:t>
            </a:r>
            <a:r>
              <a:rPr lang="en-IN" b="1" i="0" spc="165" dirty="0">
                <a:latin typeface="Trebuchet MS"/>
                <a:ea typeface="+mj-ea"/>
                <a:cs typeface="Trebuchet MS"/>
              </a:rPr>
              <a:t>Cleaning &amp; EDA</a:t>
            </a:r>
            <a:endParaRPr lang="en-IN" b="1" i="0" dirty="0">
              <a:latin typeface="Trebuchet MS"/>
              <a:ea typeface="+mj-ea"/>
              <a:cs typeface="Trebuchet MS"/>
            </a:endParaRPr>
          </a:p>
        </p:txBody>
      </p:sp>
      <p:sp>
        <p:nvSpPr>
          <p:cNvPr id="4" name="object 4"/>
          <p:cNvSpPr txBox="1"/>
          <p:nvPr/>
        </p:nvSpPr>
        <p:spPr>
          <a:xfrm>
            <a:off x="914400" y="2366010"/>
            <a:ext cx="7955280" cy="6789420"/>
          </a:xfrm>
          <a:prstGeom prst="rect">
            <a:avLst/>
          </a:prstGeom>
        </p:spPr>
        <p:txBody>
          <a:bodyPr vert="horz" wrap="square" lIns="0" tIns="0" rIns="0" bIns="0" rtlCol="0">
            <a:normAutofit/>
          </a:bodyPr>
          <a:lstStyle/>
          <a:p>
            <a:pPr>
              <a:lnSpc>
                <a:spcPct val="90000"/>
              </a:lnSpc>
            </a:pPr>
            <a:endParaRPr lang="en-US" sz="2800" b="1" i="0" dirty="0">
              <a:solidFill>
                <a:srgbClr val="443728"/>
              </a:solidFill>
              <a:latin typeface="Tahoma"/>
              <a:ea typeface="+mn-ea"/>
              <a:cs typeface="Tahoma"/>
            </a:endParaRPr>
          </a:p>
          <a:p>
            <a:pPr>
              <a:lnSpc>
                <a:spcPct val="90000"/>
              </a:lnSpc>
            </a:pPr>
            <a:endParaRPr lang="en-US" sz="2800" b="1" i="0" dirty="0">
              <a:solidFill>
                <a:srgbClr val="443728"/>
              </a:solidFill>
              <a:latin typeface="Tahoma"/>
              <a:ea typeface="+mn-ea"/>
              <a:cs typeface="Tahoma"/>
            </a:endParaRPr>
          </a:p>
          <a:p>
            <a:pPr>
              <a:lnSpc>
                <a:spcPct val="90000"/>
              </a:lnSpc>
            </a:pPr>
            <a:endParaRPr lang="en-US" sz="2800" b="1" i="0" dirty="0">
              <a:solidFill>
                <a:srgbClr val="443728"/>
              </a:solidFill>
              <a:latin typeface="Tahoma"/>
              <a:ea typeface="+mn-ea"/>
              <a:cs typeface="Tahoma"/>
            </a:endParaRPr>
          </a:p>
          <a:p>
            <a:pPr>
              <a:lnSpc>
                <a:spcPct val="90000"/>
              </a:lnSpc>
            </a:pPr>
            <a:endParaRPr lang="en-US" sz="2800" b="1" i="0" dirty="0">
              <a:solidFill>
                <a:srgbClr val="443728"/>
              </a:solidFill>
              <a:latin typeface="Tahoma"/>
              <a:ea typeface="+mn-ea"/>
              <a:cs typeface="Tahoma"/>
            </a:endParaRPr>
          </a:p>
          <a:p>
            <a:pPr>
              <a:lnSpc>
                <a:spcPct val="90000"/>
              </a:lnSpc>
            </a:pPr>
            <a:endParaRPr lang="en-US" sz="2800" b="1" i="0" dirty="0">
              <a:solidFill>
                <a:srgbClr val="443728"/>
              </a:solidFill>
              <a:latin typeface="Tahoma"/>
              <a:ea typeface="+mn-ea"/>
              <a:cs typeface="Tahoma"/>
            </a:endParaRPr>
          </a:p>
          <a:p>
            <a:pPr>
              <a:lnSpc>
                <a:spcPct val="90000"/>
              </a:lnSpc>
            </a:pPr>
            <a:endParaRPr lang="en-US" sz="2800" b="1" i="0" dirty="0">
              <a:solidFill>
                <a:srgbClr val="443728"/>
              </a:solidFill>
              <a:latin typeface="Tahoma"/>
              <a:ea typeface="+mn-ea"/>
              <a:cs typeface="Tahoma"/>
            </a:endParaRPr>
          </a:p>
          <a:p>
            <a:pPr>
              <a:lnSpc>
                <a:spcPct val="90000"/>
              </a:lnSpc>
              <a:buFont typeface="Arial" panose="020B0604020202020204" pitchFamily="34" charset="0"/>
              <a:buChar char="•"/>
            </a:pPr>
            <a:r>
              <a:rPr lang="en-US" sz="2800" b="1" i="0" dirty="0">
                <a:solidFill>
                  <a:srgbClr val="443728"/>
                </a:solidFill>
                <a:latin typeface="Tahoma"/>
                <a:ea typeface="+mn-ea"/>
                <a:cs typeface="Tahoma"/>
              </a:rPr>
              <a:t>Steps Taken:</a:t>
            </a:r>
          </a:p>
          <a:p>
            <a:pPr>
              <a:lnSpc>
                <a:spcPct val="90000"/>
              </a:lnSpc>
              <a:buFont typeface="Arial" panose="020B0604020202020204" pitchFamily="34" charset="0"/>
              <a:buChar char="•"/>
            </a:pPr>
            <a:r>
              <a:rPr lang="en-US" sz="2800" b="1" i="0" dirty="0">
                <a:solidFill>
                  <a:srgbClr val="443728"/>
                </a:solidFill>
                <a:latin typeface="Tahoma"/>
                <a:ea typeface="+mn-ea"/>
                <a:cs typeface="Tahoma"/>
              </a:rPr>
              <a:t>Handled missing values in CREDIT_LIMIT and MINIMUM_PAYMENTS (mean/median imputation).</a:t>
            </a:r>
          </a:p>
          <a:p>
            <a:pPr>
              <a:lnSpc>
                <a:spcPct val="90000"/>
              </a:lnSpc>
              <a:buFont typeface="Arial" panose="020B0604020202020204" pitchFamily="34" charset="0"/>
              <a:buChar char="•"/>
            </a:pPr>
            <a:r>
              <a:rPr lang="en-US" sz="2800" b="1" i="0" dirty="0">
                <a:solidFill>
                  <a:srgbClr val="443728"/>
                </a:solidFill>
                <a:latin typeface="Tahoma"/>
                <a:ea typeface="+mn-ea"/>
                <a:cs typeface="Tahoma"/>
              </a:rPr>
              <a:t>Removed highly correlated features (ONEOFF_PURCHASES with PURCHASES).</a:t>
            </a:r>
          </a:p>
          <a:p>
            <a:pPr>
              <a:lnSpc>
                <a:spcPct val="90000"/>
              </a:lnSpc>
              <a:buFont typeface="Arial" panose="020B0604020202020204" pitchFamily="34" charset="0"/>
              <a:buChar char="•"/>
            </a:pPr>
            <a:r>
              <a:rPr lang="en-US" sz="2800" b="1" i="0" dirty="0">
                <a:solidFill>
                  <a:srgbClr val="443728"/>
                </a:solidFill>
                <a:latin typeface="Tahoma"/>
                <a:ea typeface="+mn-ea"/>
                <a:cs typeface="Tahoma"/>
              </a:rPr>
              <a:t>Dropped CUST_ID as it doesn't contribute to analysis.</a:t>
            </a:r>
          </a:p>
          <a:p>
            <a:pPr>
              <a:lnSpc>
                <a:spcPct val="90000"/>
              </a:lnSpc>
              <a:buFont typeface="Arial" panose="020B0604020202020204" pitchFamily="34" charset="0"/>
              <a:buChar char="•"/>
            </a:pPr>
            <a:r>
              <a:rPr lang="en-US" sz="2800" b="1" i="0" dirty="0">
                <a:solidFill>
                  <a:srgbClr val="443728"/>
                </a:solidFill>
                <a:latin typeface="Tahoma"/>
                <a:ea typeface="+mn-ea"/>
                <a:cs typeface="Tahoma"/>
              </a:rPr>
              <a:t>Standardized numerical features for clustering and modeling.</a:t>
            </a:r>
          </a:p>
          <a:p>
            <a:pPr>
              <a:lnSpc>
                <a:spcPct val="90000"/>
              </a:lnSpc>
              <a:spcBef>
                <a:spcPts val="35"/>
              </a:spcBef>
            </a:pPr>
            <a:endParaRPr lang="en-US" sz="2800" b="1" i="0" dirty="0">
              <a:solidFill>
                <a:srgbClr val="443728"/>
              </a:solidFill>
              <a:latin typeface="Tahoma"/>
              <a:ea typeface="+mn-ea"/>
              <a:cs typeface="Tahoma"/>
            </a:endParaRPr>
          </a:p>
        </p:txBody>
      </p:sp>
      <p:pic>
        <p:nvPicPr>
          <p:cNvPr id="7" name="Picture 6" descr="close up of man finger on stock market charts">
            <a:extLst>
              <a:ext uri="{FF2B5EF4-FFF2-40B4-BE49-F238E27FC236}">
                <a16:creationId xmlns:a16="http://schemas.microsoft.com/office/drawing/2014/main" id="{23585D6D-0710-4AD6-AB53-59A1E9D5BC99}"/>
              </a:ext>
            </a:extLst>
          </p:cNvPr>
          <p:cNvPicPr>
            <a:picLocks noChangeAspect="1"/>
          </p:cNvPicPr>
          <p:nvPr/>
        </p:nvPicPr>
        <p:blipFill>
          <a:blip r:embed="rId2"/>
          <a:srcRect r="21789" b="2"/>
          <a:stretch/>
        </p:blipFill>
        <p:spPr>
          <a:xfrm>
            <a:off x="9418320" y="2366010"/>
            <a:ext cx="7955280" cy="6789420"/>
          </a:xfrm>
          <a:prstGeom prst="rect">
            <a:avLst/>
          </a:prstGeom>
          <a:noFill/>
        </p:spPr>
      </p:pic>
      <p:sp>
        <p:nvSpPr>
          <p:cNvPr id="3" name="object 3"/>
          <p:cNvSpPr txBox="1"/>
          <p:nvPr/>
        </p:nvSpPr>
        <p:spPr>
          <a:xfrm>
            <a:off x="9418320" y="2366010"/>
            <a:ext cx="7955280" cy="6789420"/>
          </a:xfrm>
          <a:prstGeom prst="rect">
            <a:avLst/>
          </a:prstGeom>
        </p:spPr>
        <p:txBody>
          <a:bodyPr vert="horz" wrap="square" lIns="0" tIns="0" rIns="0" bIns="0" rtlCol="0">
            <a:normAutofit/>
          </a:bodyPr>
          <a:lstStyle/>
          <a:p>
            <a:pPr>
              <a:spcBef>
                <a:spcPts val="675"/>
              </a:spcBef>
            </a:pPr>
            <a:endParaRPr lang="en-US" sz="4400" b="1" i="0" dirty="0">
              <a:solidFill>
                <a:srgbClr val="443728"/>
              </a:solidFill>
              <a:latin typeface="Tahoma"/>
              <a:ea typeface="+mn-e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DF6644-EA71-41D1-0CCB-0A4D82358204}"/>
              </a:ext>
            </a:extLst>
          </p:cNvPr>
          <p:cNvPicPr>
            <a:picLocks noChangeAspect="1"/>
          </p:cNvPicPr>
          <p:nvPr/>
        </p:nvPicPr>
        <p:blipFill>
          <a:blip r:embed="rId2"/>
          <a:stretch>
            <a:fillRect/>
          </a:stretch>
        </p:blipFill>
        <p:spPr>
          <a:xfrm>
            <a:off x="0" y="-266700"/>
            <a:ext cx="7772400" cy="6757124"/>
          </a:xfrm>
          <a:prstGeom prst="rect">
            <a:avLst/>
          </a:prstGeom>
        </p:spPr>
      </p:pic>
      <p:pic>
        <p:nvPicPr>
          <p:cNvPr id="5" name="Picture 4">
            <a:extLst>
              <a:ext uri="{FF2B5EF4-FFF2-40B4-BE49-F238E27FC236}">
                <a16:creationId xmlns:a16="http://schemas.microsoft.com/office/drawing/2014/main" id="{822301E4-9046-9223-A5E1-5895CC4F717A}"/>
              </a:ext>
            </a:extLst>
          </p:cNvPr>
          <p:cNvPicPr>
            <a:picLocks noChangeAspect="1"/>
          </p:cNvPicPr>
          <p:nvPr/>
        </p:nvPicPr>
        <p:blipFill>
          <a:blip r:embed="rId3"/>
          <a:stretch>
            <a:fillRect/>
          </a:stretch>
        </p:blipFill>
        <p:spPr>
          <a:xfrm>
            <a:off x="9982200" y="114300"/>
            <a:ext cx="7772400" cy="4798535"/>
          </a:xfrm>
          <a:prstGeom prst="rect">
            <a:avLst/>
          </a:prstGeom>
        </p:spPr>
      </p:pic>
      <p:pic>
        <p:nvPicPr>
          <p:cNvPr id="6" name="Picture 5">
            <a:extLst>
              <a:ext uri="{FF2B5EF4-FFF2-40B4-BE49-F238E27FC236}">
                <a16:creationId xmlns:a16="http://schemas.microsoft.com/office/drawing/2014/main" id="{27F9D94E-D66B-B22A-74CC-B761225B8644}"/>
              </a:ext>
            </a:extLst>
          </p:cNvPr>
          <p:cNvPicPr>
            <a:picLocks noChangeAspect="1"/>
          </p:cNvPicPr>
          <p:nvPr/>
        </p:nvPicPr>
        <p:blipFill>
          <a:blip r:embed="rId4"/>
          <a:stretch>
            <a:fillRect/>
          </a:stretch>
        </p:blipFill>
        <p:spPr>
          <a:xfrm>
            <a:off x="0" y="6486960"/>
            <a:ext cx="7772400" cy="3727316"/>
          </a:xfrm>
          <a:prstGeom prst="rect">
            <a:avLst/>
          </a:prstGeom>
        </p:spPr>
      </p:pic>
    </p:spTree>
    <p:extLst>
      <p:ext uri="{BB962C8B-B14F-4D97-AF65-F5344CB8AC3E}">
        <p14:creationId xmlns:p14="http://schemas.microsoft.com/office/powerpoint/2010/main" val="5240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C36224-56BF-C5F2-ADAC-FE897139693D}"/>
              </a:ext>
            </a:extLst>
          </p:cNvPr>
          <p:cNvSpPr txBox="1"/>
          <p:nvPr/>
        </p:nvSpPr>
        <p:spPr>
          <a:xfrm>
            <a:off x="9418320" y="2366010"/>
            <a:ext cx="7955280" cy="6789420"/>
          </a:xfrm>
          <a:prstGeom prst="rect">
            <a:avLst/>
          </a:prstGeom>
        </p:spPr>
        <p:txBody>
          <a:bodyPr wrap="square" lIns="0" tIns="0" rIns="0" bIns="0">
            <a:normAutofit/>
          </a:bodyPr>
          <a:lstStyle/>
          <a:p>
            <a:pPr>
              <a:spcAft>
                <a:spcPts val="600"/>
              </a:spcAft>
            </a:pPr>
            <a:r>
              <a:rPr lang="en-US" sz="4400" b="1" i="0" dirty="0">
                <a:solidFill>
                  <a:srgbClr val="443728"/>
                </a:solidFill>
                <a:latin typeface="Tahoma"/>
                <a:ea typeface="+mn-ea"/>
                <a:cs typeface="Tahoma"/>
              </a:rPr>
              <a:t>Technique: K-means Clustering</a:t>
            </a:r>
          </a:p>
        </p:txBody>
      </p:sp>
      <p:graphicFrame>
        <p:nvGraphicFramePr>
          <p:cNvPr id="9" name="TextBox 2">
            <a:extLst>
              <a:ext uri="{FF2B5EF4-FFF2-40B4-BE49-F238E27FC236}">
                <a16:creationId xmlns:a16="http://schemas.microsoft.com/office/drawing/2014/main" id="{5B19D18F-D635-4BA1-1C8D-CACE98F5204F}"/>
              </a:ext>
            </a:extLst>
          </p:cNvPr>
          <p:cNvGraphicFramePr/>
          <p:nvPr>
            <p:extLst>
              <p:ext uri="{D42A27DB-BD31-4B8C-83A1-F6EECF244321}">
                <p14:modId xmlns:p14="http://schemas.microsoft.com/office/powerpoint/2010/main" val="2393845550"/>
              </p:ext>
            </p:extLst>
          </p:nvPr>
        </p:nvGraphicFramePr>
        <p:xfrm>
          <a:off x="914400" y="2366010"/>
          <a:ext cx="7955280" cy="678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BD3E5A4E-686F-AFEB-DB6E-DC5D5FC9E8DD}"/>
              </a:ext>
            </a:extLst>
          </p:cNvPr>
          <p:cNvSpPr txBox="1"/>
          <p:nvPr/>
        </p:nvSpPr>
        <p:spPr>
          <a:xfrm>
            <a:off x="9601200" y="8756311"/>
            <a:ext cx="9144000" cy="369332"/>
          </a:xfrm>
          <a:prstGeom prst="rect">
            <a:avLst/>
          </a:prstGeom>
          <a:noFill/>
        </p:spPr>
        <p:txBody>
          <a:bodyPr wrap="square">
            <a:spAutoFit/>
          </a:bodyPr>
          <a:lstStyle/>
          <a:p>
            <a:r>
              <a:rPr lang="en-US" dirty="0"/>
              <a:t>Completed by  - Ramanan </a:t>
            </a:r>
            <a:r>
              <a:rPr lang="en-US" dirty="0" err="1"/>
              <a:t>Thayalan</a:t>
            </a:r>
            <a:endParaRPr lang="en-US" dirty="0"/>
          </a:p>
        </p:txBody>
      </p:sp>
    </p:spTree>
    <p:extLst>
      <p:ext uri="{BB962C8B-B14F-4D97-AF65-F5344CB8AC3E}">
        <p14:creationId xmlns:p14="http://schemas.microsoft.com/office/powerpoint/2010/main" val="344551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76F4E-4DDD-0A7D-41DC-84F42455924B}"/>
              </a:ext>
            </a:extLst>
          </p:cNvPr>
          <p:cNvPicPr>
            <a:picLocks noChangeAspect="1"/>
          </p:cNvPicPr>
          <p:nvPr/>
        </p:nvPicPr>
        <p:blipFill>
          <a:blip r:embed="rId2"/>
          <a:stretch>
            <a:fillRect/>
          </a:stretch>
        </p:blipFill>
        <p:spPr>
          <a:xfrm>
            <a:off x="-23191" y="0"/>
            <a:ext cx="7772400" cy="5893926"/>
          </a:xfrm>
          <a:prstGeom prst="rect">
            <a:avLst/>
          </a:prstGeom>
        </p:spPr>
      </p:pic>
      <p:pic>
        <p:nvPicPr>
          <p:cNvPr id="3" name="Picture 2">
            <a:extLst>
              <a:ext uri="{FF2B5EF4-FFF2-40B4-BE49-F238E27FC236}">
                <a16:creationId xmlns:a16="http://schemas.microsoft.com/office/drawing/2014/main" id="{04A0F60F-6F22-D757-18DE-3E95E21FA4B7}"/>
              </a:ext>
            </a:extLst>
          </p:cNvPr>
          <p:cNvPicPr>
            <a:picLocks noChangeAspect="1"/>
          </p:cNvPicPr>
          <p:nvPr/>
        </p:nvPicPr>
        <p:blipFill>
          <a:blip r:embed="rId3"/>
          <a:stretch>
            <a:fillRect/>
          </a:stretch>
        </p:blipFill>
        <p:spPr>
          <a:xfrm>
            <a:off x="8610600" y="419100"/>
            <a:ext cx="7772400" cy="6351261"/>
          </a:xfrm>
          <a:prstGeom prst="rect">
            <a:avLst/>
          </a:prstGeom>
        </p:spPr>
      </p:pic>
      <p:pic>
        <p:nvPicPr>
          <p:cNvPr id="4" name="Picture 3">
            <a:extLst>
              <a:ext uri="{FF2B5EF4-FFF2-40B4-BE49-F238E27FC236}">
                <a16:creationId xmlns:a16="http://schemas.microsoft.com/office/drawing/2014/main" id="{7FA24D25-E876-8263-72F3-9232402FCEC4}"/>
              </a:ext>
            </a:extLst>
          </p:cNvPr>
          <p:cNvPicPr>
            <a:picLocks noChangeAspect="1"/>
          </p:cNvPicPr>
          <p:nvPr/>
        </p:nvPicPr>
        <p:blipFill>
          <a:blip r:embed="rId4"/>
          <a:stretch>
            <a:fillRect/>
          </a:stretch>
        </p:blipFill>
        <p:spPr>
          <a:xfrm>
            <a:off x="838200" y="5928713"/>
            <a:ext cx="7772400" cy="4048705"/>
          </a:xfrm>
          <a:prstGeom prst="rect">
            <a:avLst/>
          </a:prstGeom>
        </p:spPr>
      </p:pic>
    </p:spTree>
    <p:extLst>
      <p:ext uri="{BB962C8B-B14F-4D97-AF65-F5344CB8AC3E}">
        <p14:creationId xmlns:p14="http://schemas.microsoft.com/office/powerpoint/2010/main" val="304712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6006D7-532E-F923-2FBA-A93A3861D481}"/>
              </a:ext>
            </a:extLst>
          </p:cNvPr>
          <p:cNvSpPr txBox="1"/>
          <p:nvPr/>
        </p:nvSpPr>
        <p:spPr>
          <a:xfrm>
            <a:off x="4572000" y="3991416"/>
            <a:ext cx="9144000" cy="2308324"/>
          </a:xfrm>
          <a:prstGeom prst="rect">
            <a:avLst/>
          </a:prstGeom>
          <a:noFill/>
        </p:spPr>
        <p:txBody>
          <a:bodyPr wrap="square">
            <a:spAutoFit/>
          </a:bodyPr>
          <a:lstStyle/>
          <a:p>
            <a:pPr>
              <a:buFont typeface="+mj-lt"/>
              <a:buAutoNum type="arabicPeriod"/>
            </a:pPr>
            <a:r>
              <a:rPr lang="en-IN" b="1" dirty="0"/>
              <a:t>Steps:</a:t>
            </a:r>
            <a:endParaRPr lang="en-IN" dirty="0"/>
          </a:p>
          <a:p>
            <a:pPr marL="742950" lvl="1" indent="-285750">
              <a:buFont typeface="+mj-lt"/>
              <a:buAutoNum type="arabicPeriod"/>
            </a:pPr>
            <a:r>
              <a:rPr lang="en-IN" dirty="0"/>
              <a:t>Used </a:t>
            </a:r>
            <a:r>
              <a:rPr lang="en-IN" dirty="0" err="1"/>
              <a:t>GaussianNB</a:t>
            </a:r>
            <a:r>
              <a:rPr lang="en-IN" dirty="0"/>
              <a:t> model.</a:t>
            </a:r>
          </a:p>
          <a:p>
            <a:pPr marL="742950" lvl="1" indent="-285750">
              <a:buFont typeface="+mj-lt"/>
              <a:buAutoNum type="arabicPeriod"/>
            </a:pPr>
            <a:r>
              <a:rPr lang="en-IN" dirty="0"/>
              <a:t>Split data into 80% training and 20% testing sets.</a:t>
            </a:r>
          </a:p>
          <a:p>
            <a:pPr>
              <a:buFont typeface="+mj-lt"/>
              <a:buAutoNum type="arabicPeriod"/>
            </a:pPr>
            <a:r>
              <a:rPr lang="en-IN" b="1" dirty="0"/>
              <a:t>Results:</a:t>
            </a:r>
            <a:endParaRPr lang="en-IN" dirty="0"/>
          </a:p>
          <a:p>
            <a:pPr marL="742950" lvl="1" indent="-285750">
              <a:buFont typeface="+mj-lt"/>
              <a:buAutoNum type="arabicPeriod"/>
            </a:pPr>
            <a:r>
              <a:rPr lang="en-IN" dirty="0"/>
              <a:t>Accuracy: 88.04%</a:t>
            </a:r>
          </a:p>
          <a:p>
            <a:pPr marL="742950" lvl="1" indent="-285750">
              <a:buFont typeface="+mj-lt"/>
              <a:buAutoNum type="arabicPeriod"/>
            </a:pPr>
            <a:r>
              <a:rPr lang="en-IN" dirty="0"/>
              <a:t>Confusion Matrix: Good performance in dominant clusters, weaker on smaller ones.</a:t>
            </a:r>
          </a:p>
          <a:p>
            <a:pPr>
              <a:buFont typeface="+mj-lt"/>
              <a:buAutoNum type="arabicPeriod"/>
            </a:pPr>
            <a:r>
              <a:rPr lang="en-IN" b="1" dirty="0"/>
              <a:t>Visualization:</a:t>
            </a:r>
            <a:endParaRPr lang="en-IN" dirty="0"/>
          </a:p>
          <a:p>
            <a:pPr marL="742950" lvl="1" indent="-285750">
              <a:buFont typeface="+mj-lt"/>
              <a:buAutoNum type="arabicPeriod"/>
            </a:pPr>
            <a:r>
              <a:rPr lang="en-IN" dirty="0"/>
              <a:t>Confusion Matrix heatmap for prediction performance.</a:t>
            </a:r>
          </a:p>
        </p:txBody>
      </p:sp>
      <p:grpSp>
        <p:nvGrpSpPr>
          <p:cNvPr id="4" name="object 2">
            <a:extLst>
              <a:ext uri="{FF2B5EF4-FFF2-40B4-BE49-F238E27FC236}">
                <a16:creationId xmlns:a16="http://schemas.microsoft.com/office/drawing/2014/main" id="{A47AA198-ED4D-4EF8-A0DA-F03BE9074909}"/>
              </a:ext>
            </a:extLst>
          </p:cNvPr>
          <p:cNvGrpSpPr/>
          <p:nvPr/>
        </p:nvGrpSpPr>
        <p:grpSpPr>
          <a:xfrm>
            <a:off x="0" y="0"/>
            <a:ext cx="18286730" cy="2604135"/>
            <a:chOff x="0" y="0"/>
            <a:chExt cx="18286730" cy="2604135"/>
          </a:xfrm>
        </p:grpSpPr>
        <p:pic>
          <p:nvPicPr>
            <p:cNvPr id="5" name="object 3">
              <a:extLst>
                <a:ext uri="{FF2B5EF4-FFF2-40B4-BE49-F238E27FC236}">
                  <a16:creationId xmlns:a16="http://schemas.microsoft.com/office/drawing/2014/main" id="{99CAA6B4-4A3C-8017-71FE-7ED874B864B9}"/>
                </a:ext>
              </a:extLst>
            </p:cNvPr>
            <p:cNvPicPr/>
            <p:nvPr/>
          </p:nvPicPr>
          <p:blipFill>
            <a:blip r:embed="rId2" cstate="print"/>
            <a:stretch>
              <a:fillRect/>
            </a:stretch>
          </p:blipFill>
          <p:spPr>
            <a:xfrm>
              <a:off x="0" y="0"/>
              <a:ext cx="18286214" cy="2603599"/>
            </a:xfrm>
            <a:prstGeom prst="rect">
              <a:avLst/>
            </a:prstGeom>
          </p:spPr>
        </p:pic>
        <p:sp>
          <p:nvSpPr>
            <p:cNvPr id="6" name="object 4">
              <a:extLst>
                <a:ext uri="{FF2B5EF4-FFF2-40B4-BE49-F238E27FC236}">
                  <a16:creationId xmlns:a16="http://schemas.microsoft.com/office/drawing/2014/main" id="{16D4011B-98FB-71D2-6DBF-9726CB56CE91}"/>
                </a:ext>
              </a:extLst>
            </p:cNvPr>
            <p:cNvSpPr/>
            <p:nvPr/>
          </p:nvSpPr>
          <p:spPr>
            <a:xfrm>
              <a:off x="0" y="0"/>
              <a:ext cx="18286730" cy="2604135"/>
            </a:xfrm>
            <a:custGeom>
              <a:avLst/>
              <a:gdLst/>
              <a:ahLst/>
              <a:cxnLst/>
              <a:rect l="l" t="t" r="r" b="b"/>
              <a:pathLst>
                <a:path w="18286730" h="2604135">
                  <a:moveTo>
                    <a:pt x="18286215" y="2603599"/>
                  </a:moveTo>
                  <a:lnTo>
                    <a:pt x="0" y="2603599"/>
                  </a:lnTo>
                  <a:lnTo>
                    <a:pt x="0" y="0"/>
                  </a:lnTo>
                  <a:lnTo>
                    <a:pt x="18286215" y="0"/>
                  </a:lnTo>
                  <a:lnTo>
                    <a:pt x="18286215" y="2603599"/>
                  </a:lnTo>
                  <a:close/>
                </a:path>
              </a:pathLst>
            </a:custGeom>
            <a:solidFill>
              <a:srgbClr val="000000">
                <a:alpha val="51998"/>
              </a:srgbClr>
            </a:solidFill>
          </p:spPr>
          <p:txBody>
            <a:bodyPr wrap="square" lIns="0" tIns="0" rIns="0" bIns="0" rtlCol="0"/>
            <a:lstStyle/>
            <a:p>
              <a:endParaRPr/>
            </a:p>
          </p:txBody>
        </p:sp>
      </p:grpSp>
      <p:sp>
        <p:nvSpPr>
          <p:cNvPr id="8" name="TextBox 7">
            <a:extLst>
              <a:ext uri="{FF2B5EF4-FFF2-40B4-BE49-F238E27FC236}">
                <a16:creationId xmlns:a16="http://schemas.microsoft.com/office/drawing/2014/main" id="{C2BF4639-80F5-53AB-D606-AABF06124590}"/>
              </a:ext>
            </a:extLst>
          </p:cNvPr>
          <p:cNvSpPr txBox="1"/>
          <p:nvPr/>
        </p:nvSpPr>
        <p:spPr>
          <a:xfrm>
            <a:off x="6477000" y="969182"/>
            <a:ext cx="9144000" cy="584775"/>
          </a:xfrm>
          <a:prstGeom prst="rect">
            <a:avLst/>
          </a:prstGeom>
          <a:noFill/>
        </p:spPr>
        <p:txBody>
          <a:bodyPr wrap="square">
            <a:spAutoFit/>
          </a:bodyPr>
          <a:lstStyle/>
          <a:p>
            <a:r>
              <a:rPr lang="en-IN" sz="3200" b="1" spc="-95" dirty="0">
                <a:solidFill>
                  <a:srgbClr val="FFFBFA"/>
                </a:solidFill>
              </a:rPr>
              <a:t>T</a:t>
            </a:r>
            <a:r>
              <a:rPr lang="en-IN" sz="3200" b="1" spc="140" dirty="0">
                <a:solidFill>
                  <a:srgbClr val="FFFBFA"/>
                </a:solidFill>
              </a:rPr>
              <a:t>e</a:t>
            </a:r>
            <a:r>
              <a:rPr lang="en-IN" sz="3200" b="1" spc="484" dirty="0">
                <a:solidFill>
                  <a:srgbClr val="FFFBFA"/>
                </a:solidFill>
              </a:rPr>
              <a:t>c</a:t>
            </a:r>
            <a:r>
              <a:rPr lang="en-IN" sz="3200" b="1" spc="95" dirty="0">
                <a:solidFill>
                  <a:srgbClr val="FFFBFA"/>
                </a:solidFill>
              </a:rPr>
              <a:t>h</a:t>
            </a:r>
            <a:r>
              <a:rPr lang="en-IN" sz="3200" b="1" spc="110" dirty="0">
                <a:solidFill>
                  <a:srgbClr val="FFFBFA"/>
                </a:solidFill>
              </a:rPr>
              <a:t>n</a:t>
            </a:r>
            <a:r>
              <a:rPr lang="en-IN" sz="3200" b="1" spc="-165" dirty="0">
                <a:solidFill>
                  <a:srgbClr val="FFFBFA"/>
                </a:solidFill>
              </a:rPr>
              <a:t>i</a:t>
            </a:r>
            <a:r>
              <a:rPr lang="en-IN" sz="3200" b="1" spc="380" dirty="0">
                <a:solidFill>
                  <a:srgbClr val="FFFBFA"/>
                </a:solidFill>
              </a:rPr>
              <a:t>q</a:t>
            </a:r>
            <a:r>
              <a:rPr lang="en-IN" sz="3200" b="1" spc="105" dirty="0">
                <a:solidFill>
                  <a:srgbClr val="FFFBFA"/>
                </a:solidFill>
              </a:rPr>
              <a:t>u</a:t>
            </a:r>
            <a:r>
              <a:rPr lang="en-IN" sz="3200" b="1" spc="145" dirty="0">
                <a:solidFill>
                  <a:srgbClr val="FFFBFA"/>
                </a:solidFill>
              </a:rPr>
              <a:t>e</a:t>
            </a:r>
            <a:r>
              <a:rPr lang="en-IN" sz="3200" b="1" spc="-335" dirty="0">
                <a:solidFill>
                  <a:srgbClr val="FFFBFA"/>
                </a:solidFill>
              </a:rPr>
              <a:t> </a:t>
            </a:r>
            <a:r>
              <a:rPr lang="en-IN" sz="3200" b="1" spc="-65" dirty="0">
                <a:solidFill>
                  <a:srgbClr val="FFFBFA"/>
                </a:solidFill>
              </a:rPr>
              <a:t>2</a:t>
            </a:r>
            <a:r>
              <a:rPr lang="en-IN" sz="3200" b="1" spc="-535" dirty="0">
                <a:solidFill>
                  <a:srgbClr val="FFFBFA"/>
                </a:solidFill>
              </a:rPr>
              <a:t>;</a:t>
            </a:r>
            <a:r>
              <a:rPr lang="en-IN" sz="3200" b="1" spc="-330" dirty="0">
                <a:solidFill>
                  <a:srgbClr val="FFFBFA"/>
                </a:solidFill>
              </a:rPr>
              <a:t> - </a:t>
            </a:r>
            <a:r>
              <a:rPr lang="en-IN" sz="3200" b="1" spc="385" dirty="0">
                <a:solidFill>
                  <a:srgbClr val="FFFBFA"/>
                </a:solidFill>
              </a:rPr>
              <a:t>Naïve Bayes</a:t>
            </a:r>
            <a:endParaRPr lang="en-US" sz="3200" b="1" dirty="0"/>
          </a:p>
        </p:txBody>
      </p:sp>
      <p:sp>
        <p:nvSpPr>
          <p:cNvPr id="9" name="TextBox 8">
            <a:extLst>
              <a:ext uri="{FF2B5EF4-FFF2-40B4-BE49-F238E27FC236}">
                <a16:creationId xmlns:a16="http://schemas.microsoft.com/office/drawing/2014/main" id="{BF65F42F-106D-D2AF-C7C1-BB1D6AF7C277}"/>
              </a:ext>
            </a:extLst>
          </p:cNvPr>
          <p:cNvSpPr txBox="1"/>
          <p:nvPr/>
        </p:nvSpPr>
        <p:spPr>
          <a:xfrm>
            <a:off x="9144000" y="7734300"/>
            <a:ext cx="6477000" cy="369332"/>
          </a:xfrm>
          <a:prstGeom prst="rect">
            <a:avLst/>
          </a:prstGeom>
          <a:noFill/>
        </p:spPr>
        <p:txBody>
          <a:bodyPr wrap="square" rtlCol="0">
            <a:spAutoFit/>
          </a:bodyPr>
          <a:lstStyle/>
          <a:p>
            <a:r>
              <a:rPr lang="en-US" dirty="0"/>
              <a:t>Completed by  - Niki Patel</a:t>
            </a:r>
          </a:p>
        </p:txBody>
      </p:sp>
    </p:spTree>
    <p:extLst>
      <p:ext uri="{BB962C8B-B14F-4D97-AF65-F5344CB8AC3E}">
        <p14:creationId xmlns:p14="http://schemas.microsoft.com/office/powerpoint/2010/main" val="336287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F8A5E-3EFA-F1DC-D7FB-9FBA128D9A6F}"/>
              </a:ext>
            </a:extLst>
          </p:cNvPr>
          <p:cNvPicPr>
            <a:picLocks noChangeAspect="1"/>
          </p:cNvPicPr>
          <p:nvPr/>
        </p:nvPicPr>
        <p:blipFill>
          <a:blip r:embed="rId2"/>
          <a:stretch>
            <a:fillRect/>
          </a:stretch>
        </p:blipFill>
        <p:spPr>
          <a:xfrm>
            <a:off x="1600200" y="1104900"/>
            <a:ext cx="11430000" cy="7382539"/>
          </a:xfrm>
          <a:prstGeom prst="rect">
            <a:avLst/>
          </a:prstGeom>
        </p:spPr>
      </p:pic>
    </p:spTree>
    <p:extLst>
      <p:ext uri="{BB962C8B-B14F-4D97-AF65-F5344CB8AC3E}">
        <p14:creationId xmlns:p14="http://schemas.microsoft.com/office/powerpoint/2010/main" val="1279259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26C36-571A-CBC6-2D2D-5169FF270E8F}"/>
              </a:ext>
            </a:extLst>
          </p:cNvPr>
          <p:cNvSpPr txBox="1"/>
          <p:nvPr/>
        </p:nvSpPr>
        <p:spPr>
          <a:xfrm>
            <a:off x="381000" y="114301"/>
            <a:ext cx="17373600" cy="3416320"/>
          </a:xfrm>
          <a:prstGeom prst="rect">
            <a:avLst/>
          </a:prstGeom>
          <a:noFill/>
        </p:spPr>
        <p:txBody>
          <a:bodyPr wrap="square">
            <a:spAutoFit/>
          </a:bodyPr>
          <a:lstStyle/>
          <a:p>
            <a:pPr>
              <a:buFont typeface="Arial" panose="020B0604020202020204" pitchFamily="34" charset="0"/>
              <a:buChar char="•"/>
            </a:pPr>
            <a:r>
              <a:rPr lang="en-IN" sz="2400" b="1" dirty="0"/>
              <a:t>Reason for Choosing Naive Bayes:</a:t>
            </a:r>
            <a:r>
              <a:rPr lang="en-IN" sz="2400" dirty="0"/>
              <a:t> Naive Bayes is a probabilistic classifier that assumes conditional independence between features. It is particularly effective for tasks involving categorical or Gaussian-distributed data and works well even with a small training dataset.</a:t>
            </a:r>
          </a:p>
          <a:p>
            <a:pPr>
              <a:buFont typeface="Arial" panose="020B0604020202020204" pitchFamily="34" charset="0"/>
              <a:buChar char="•"/>
            </a:pPr>
            <a:r>
              <a:rPr lang="en-IN" sz="2400" dirty="0"/>
              <a:t>In our case, the dataset contains numerical and categorical features (e.g., BALANCE, PURCHASES), and Naive Bayes can efficiently classify clusters.</a:t>
            </a:r>
          </a:p>
          <a:p>
            <a:endParaRPr lang="en-IN" sz="2400" dirty="0"/>
          </a:p>
          <a:p>
            <a:pPr>
              <a:buFont typeface="Arial" panose="020B0604020202020204" pitchFamily="34" charset="0"/>
              <a:buChar char="•"/>
            </a:pPr>
            <a:r>
              <a:rPr lang="en-IN" sz="2400" dirty="0"/>
              <a:t>The simplicity and speed of Naive Bayes make it a good choice for evaluating the clustered data and obtaining a baseline performance.</a:t>
            </a:r>
          </a:p>
          <a:p>
            <a:pPr>
              <a:buFont typeface="Arial" panose="020B0604020202020204" pitchFamily="34" charset="0"/>
              <a:buChar char="•"/>
            </a:pPr>
            <a:endParaRPr lang="en-IN" sz="2400" dirty="0"/>
          </a:p>
          <a:p>
            <a:r>
              <a:rPr lang="en-IN" sz="2400" b="1" dirty="0"/>
              <a:t>Why </a:t>
            </a:r>
            <a:r>
              <a:rPr lang="en-IN" sz="2400" b="1" dirty="0" err="1"/>
              <a:t>GaussianNB</a:t>
            </a:r>
            <a:r>
              <a:rPr lang="en-IN" sz="2400" b="1" dirty="0"/>
              <a:t>?</a:t>
            </a:r>
            <a:r>
              <a:rPr lang="en-IN" sz="2400" dirty="0"/>
              <a:t> Gaussian Naive Bayes assumes features follow a Gaussian (normal) distribution, which is suitable since the features in our dataset (like monetary values) are continuous.</a:t>
            </a:r>
            <a:endParaRPr lang="en-US" sz="2400" dirty="0"/>
          </a:p>
        </p:txBody>
      </p:sp>
      <p:sp>
        <p:nvSpPr>
          <p:cNvPr id="5" name="TextBox 4">
            <a:extLst>
              <a:ext uri="{FF2B5EF4-FFF2-40B4-BE49-F238E27FC236}">
                <a16:creationId xmlns:a16="http://schemas.microsoft.com/office/drawing/2014/main" id="{6EA6D8F3-FB70-4D1C-E6C5-CCA1764F9848}"/>
              </a:ext>
            </a:extLst>
          </p:cNvPr>
          <p:cNvSpPr txBox="1"/>
          <p:nvPr/>
        </p:nvSpPr>
        <p:spPr>
          <a:xfrm>
            <a:off x="381000" y="4220170"/>
            <a:ext cx="17526000" cy="1569660"/>
          </a:xfrm>
          <a:prstGeom prst="rect">
            <a:avLst/>
          </a:prstGeom>
          <a:noFill/>
        </p:spPr>
        <p:txBody>
          <a:bodyPr wrap="square">
            <a:spAutoFit/>
          </a:bodyPr>
          <a:lstStyle/>
          <a:p>
            <a:pPr>
              <a:buFont typeface="Arial" panose="020B0604020202020204" pitchFamily="34" charset="0"/>
              <a:buChar char="•"/>
            </a:pPr>
            <a:r>
              <a:rPr lang="en-IN" sz="2400" dirty="0"/>
              <a:t>The Naive Bayes model learns from the training dataset to predict the cluster (clusters) for unseen data. Specifically, it calculates probabilities of each data point belonging to each cluster using Bayes' theorem.</a:t>
            </a:r>
            <a:br>
              <a:rPr lang="en-IN" sz="2400" dirty="0"/>
            </a:br>
            <a:endParaRPr lang="en-IN" sz="2400" dirty="0"/>
          </a:p>
          <a:p>
            <a:pPr>
              <a:buFont typeface="Arial" panose="020B0604020202020204" pitchFamily="34" charset="0"/>
              <a:buChar char="•"/>
            </a:pPr>
            <a:r>
              <a:rPr lang="en-IN" sz="2400" dirty="0"/>
              <a:t>During prediction, it assigns the class with the highest probability as the predicted cluster for each instance.</a:t>
            </a:r>
          </a:p>
        </p:txBody>
      </p:sp>
    </p:spTree>
    <p:extLst>
      <p:ext uri="{BB962C8B-B14F-4D97-AF65-F5344CB8AC3E}">
        <p14:creationId xmlns:p14="http://schemas.microsoft.com/office/powerpoint/2010/main" val="1955083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BF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TotalTime>
  <Words>908</Words>
  <Application>Microsoft Macintosh PowerPoint</Application>
  <PresentationFormat>Custom</PresentationFormat>
  <Paragraphs>95</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MT</vt:lpstr>
      <vt:lpstr>Calibri</vt:lpstr>
      <vt:lpstr>Helvetica Neue</vt:lpstr>
      <vt:lpstr>Lucida Sans Unicode</vt:lpstr>
      <vt:lpstr>Tahoma</vt:lpstr>
      <vt:lpstr>Times New Roman</vt:lpstr>
      <vt:lpstr>Trebuchet MS</vt:lpstr>
      <vt:lpstr>Office Theme</vt:lpstr>
      <vt:lpstr>Final Project</vt:lpstr>
      <vt:lpstr>Dataset Name: Customer  Segmentation Data</vt:lpstr>
      <vt:lpstr>Data Cleaning &amp;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Comparison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Beige Modern SWOT Analysis Presentation</dc:title>
  <dc:creator>Shrey Patel</dc:creator>
  <cp:keywords>DAGYL5AqZLU,BAD42CpYjl8</cp:keywords>
  <cp:lastModifiedBy>Niki Nimeshkumar Patel</cp:lastModifiedBy>
  <cp:revision>22</cp:revision>
  <dcterms:created xsi:type="dcterms:W3CDTF">2024-12-03T00:20:04Z</dcterms:created>
  <dcterms:modified xsi:type="dcterms:W3CDTF">2024-12-09T15:55:24Z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2024-12-03T00:00:00Z</vt:filetime>
  </property>
  <property fmtid="{D5CDD505-2E9C-101B-9397-08002B2CF9AE}" pid="3" name="Creator">
    <vt:lpwstr>Canva</vt:lpwstr>
  </property>
  <property fmtid="{D5CDD505-2E9C-101B-9397-08002B2CF9AE}" pid="4" name="LastSaved">
    <vt:filetime>2024-12-03T00:00:00Z</vt:filetime>
  </property>
</Properties>
</file>